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6" r:id="rId2"/>
  </p:sldIdLst>
  <p:sldSz cx="32399288" cy="4320063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606">
          <p15:clr>
            <a:srgbClr val="A4A3A4"/>
          </p15:clr>
        </p15:guide>
        <p15:guide id="2" pos="102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00B0"/>
    <a:srgbClr val="011893"/>
    <a:srgbClr val="000000"/>
    <a:srgbClr val="4C94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5772" autoAdjust="0"/>
    <p:restoredTop sz="94660"/>
  </p:normalViewPr>
  <p:slideViewPr>
    <p:cSldViewPr snapToGrid="0">
      <p:cViewPr varScale="1">
        <p:scale>
          <a:sx n="18" d="100"/>
          <a:sy n="18" d="100"/>
        </p:scale>
        <p:origin x="3588" y="144"/>
      </p:cViewPr>
      <p:guideLst>
        <p:guide orient="horz" pos="13606"/>
        <p:guide pos="1020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10C45E-0459-D04C-9A5F-3FDF7C51C49E}" type="datetimeFigureOut">
              <a:rPr lang="es-CO" smtClean="0"/>
              <a:t>9/09/2021</a:t>
            </a:fld>
            <a:endParaRPr lang="es-CO"/>
          </a:p>
        </p:txBody>
      </p:sp>
      <p:sp>
        <p:nvSpPr>
          <p:cNvPr id="4" name="Marcador de imagen de diapositiva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760B88-BA07-234C-945B-D597ADB35889}" type="slidenum">
              <a:rPr lang="es-CO" smtClean="0"/>
              <a:t>‹Nº›</a:t>
            </a:fld>
            <a:endParaRPr lang="es-CO"/>
          </a:p>
        </p:txBody>
      </p:sp>
    </p:spTree>
    <p:extLst>
      <p:ext uri="{BB962C8B-B14F-4D97-AF65-F5344CB8AC3E}">
        <p14:creationId xmlns:p14="http://schemas.microsoft.com/office/powerpoint/2010/main" val="1607210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4.jpe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429947" y="7070108"/>
            <a:ext cx="27539395" cy="15040222"/>
          </a:xfrm>
        </p:spPr>
        <p:txBody>
          <a:bodyPr anchor="b"/>
          <a:lstStyle>
            <a:lvl1pPr algn="ctr">
              <a:defRPr sz="21259"/>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4049911" y="22690338"/>
            <a:ext cx="24299466" cy="10430151"/>
          </a:xfrm>
        </p:spPr>
        <p:txBody>
          <a:bodyPr/>
          <a:lstStyle>
            <a:lvl1pPr marL="0" indent="0" algn="ctr">
              <a:buNone/>
              <a:defRPr sz="8504"/>
            </a:lvl1pPr>
            <a:lvl2pPr marL="1619951" indent="0" algn="ctr">
              <a:buNone/>
              <a:defRPr sz="7086"/>
            </a:lvl2pPr>
            <a:lvl3pPr marL="3239902" indent="0" algn="ctr">
              <a:buNone/>
              <a:defRPr sz="6378"/>
            </a:lvl3pPr>
            <a:lvl4pPr marL="4859853" indent="0" algn="ctr">
              <a:buNone/>
              <a:defRPr sz="5669"/>
            </a:lvl4pPr>
            <a:lvl5pPr marL="6479804" indent="0" algn="ctr">
              <a:buNone/>
              <a:defRPr sz="5669"/>
            </a:lvl5pPr>
            <a:lvl6pPr marL="8099755" indent="0" algn="ctr">
              <a:buNone/>
              <a:defRPr sz="5669"/>
            </a:lvl6pPr>
            <a:lvl7pPr marL="9719706" indent="0" algn="ctr">
              <a:buNone/>
              <a:defRPr sz="5669"/>
            </a:lvl7pPr>
            <a:lvl8pPr marL="11339657" indent="0" algn="ctr">
              <a:buNone/>
              <a:defRPr sz="5669"/>
            </a:lvl8pPr>
            <a:lvl9pPr marL="12959608" indent="0" algn="ctr">
              <a:buNone/>
              <a:defRPr sz="5669"/>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C9189CDA-60B2-4EB1-87A8-36420B9187A2}" type="datetimeFigureOut">
              <a:rPr lang="es-CO" smtClean="0"/>
              <a:t>9/09/2021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4CAC6647-5F55-457A-AEDB-8B2FBEB2A557}" type="slidenum">
              <a:rPr lang="es-CO" smtClean="0"/>
              <a:t>‹Nº›</a:t>
            </a:fld>
            <a:endParaRPr lang="es-CO"/>
          </a:p>
        </p:txBody>
      </p:sp>
    </p:spTree>
    <p:extLst>
      <p:ext uri="{BB962C8B-B14F-4D97-AF65-F5344CB8AC3E}">
        <p14:creationId xmlns:p14="http://schemas.microsoft.com/office/powerpoint/2010/main" val="1699617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9189CDA-60B2-4EB1-87A8-36420B9187A2}" type="datetimeFigureOut">
              <a:rPr lang="es-CO" smtClean="0"/>
              <a:t>9/09/2021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4CAC6647-5F55-457A-AEDB-8B2FBEB2A557}" type="slidenum">
              <a:rPr lang="es-CO" smtClean="0"/>
              <a:t>‹Nº›</a:t>
            </a:fld>
            <a:endParaRPr lang="es-CO"/>
          </a:p>
        </p:txBody>
      </p:sp>
    </p:spTree>
    <p:extLst>
      <p:ext uri="{BB962C8B-B14F-4D97-AF65-F5344CB8AC3E}">
        <p14:creationId xmlns:p14="http://schemas.microsoft.com/office/powerpoint/2010/main" val="2268218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185742" y="2300034"/>
            <a:ext cx="6986096" cy="36610544"/>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2227453" y="2300034"/>
            <a:ext cx="20553298" cy="3661054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9189CDA-60B2-4EB1-87A8-36420B9187A2}" type="datetimeFigureOut">
              <a:rPr lang="es-CO" smtClean="0"/>
              <a:t>9/09/2021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4CAC6647-5F55-457A-AEDB-8B2FBEB2A557}" type="slidenum">
              <a:rPr lang="es-CO" smtClean="0"/>
              <a:t>‹Nº›</a:t>
            </a:fld>
            <a:endParaRPr lang="es-CO"/>
          </a:p>
        </p:txBody>
      </p:sp>
    </p:spTree>
    <p:extLst>
      <p:ext uri="{BB962C8B-B14F-4D97-AF65-F5344CB8AC3E}">
        <p14:creationId xmlns:p14="http://schemas.microsoft.com/office/powerpoint/2010/main" val="2726492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9189CDA-60B2-4EB1-87A8-36420B9187A2}" type="datetimeFigureOut">
              <a:rPr lang="es-CO" smtClean="0"/>
              <a:t>9/09/2021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4CAC6647-5F55-457A-AEDB-8B2FBEB2A557}" type="slidenum">
              <a:rPr lang="es-CO" smtClean="0"/>
              <a:t>‹Nº›</a:t>
            </a:fld>
            <a:endParaRPr lang="es-CO"/>
          </a:p>
        </p:txBody>
      </p:sp>
    </p:spTree>
    <p:extLst>
      <p:ext uri="{BB962C8B-B14F-4D97-AF65-F5344CB8AC3E}">
        <p14:creationId xmlns:p14="http://schemas.microsoft.com/office/powerpoint/2010/main" val="1785793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210578" y="10770172"/>
            <a:ext cx="27944386" cy="17970262"/>
          </a:xfrm>
        </p:spPr>
        <p:txBody>
          <a:bodyPr anchor="b"/>
          <a:lstStyle>
            <a:lvl1pPr>
              <a:defRPr sz="21259"/>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210578" y="28910440"/>
            <a:ext cx="27944386" cy="9450136"/>
          </a:xfrm>
        </p:spPr>
        <p:txBody>
          <a:bodyPr/>
          <a:lstStyle>
            <a:lvl1pPr marL="0" indent="0">
              <a:buNone/>
              <a:defRPr sz="8504">
                <a:solidFill>
                  <a:schemeClr val="tx1"/>
                </a:solidFill>
              </a:defRPr>
            </a:lvl1pPr>
            <a:lvl2pPr marL="1619951" indent="0">
              <a:buNone/>
              <a:defRPr sz="7086">
                <a:solidFill>
                  <a:schemeClr val="tx1">
                    <a:tint val="75000"/>
                  </a:schemeClr>
                </a:solidFill>
              </a:defRPr>
            </a:lvl2pPr>
            <a:lvl3pPr marL="3239902" indent="0">
              <a:buNone/>
              <a:defRPr sz="6378">
                <a:solidFill>
                  <a:schemeClr val="tx1">
                    <a:tint val="75000"/>
                  </a:schemeClr>
                </a:solidFill>
              </a:defRPr>
            </a:lvl3pPr>
            <a:lvl4pPr marL="4859853" indent="0">
              <a:buNone/>
              <a:defRPr sz="5669">
                <a:solidFill>
                  <a:schemeClr val="tx1">
                    <a:tint val="75000"/>
                  </a:schemeClr>
                </a:solidFill>
              </a:defRPr>
            </a:lvl4pPr>
            <a:lvl5pPr marL="6479804" indent="0">
              <a:buNone/>
              <a:defRPr sz="5669">
                <a:solidFill>
                  <a:schemeClr val="tx1">
                    <a:tint val="75000"/>
                  </a:schemeClr>
                </a:solidFill>
              </a:defRPr>
            </a:lvl5pPr>
            <a:lvl6pPr marL="8099755" indent="0">
              <a:buNone/>
              <a:defRPr sz="5669">
                <a:solidFill>
                  <a:schemeClr val="tx1">
                    <a:tint val="75000"/>
                  </a:schemeClr>
                </a:solidFill>
              </a:defRPr>
            </a:lvl6pPr>
            <a:lvl7pPr marL="9719706" indent="0">
              <a:buNone/>
              <a:defRPr sz="5669">
                <a:solidFill>
                  <a:schemeClr val="tx1">
                    <a:tint val="75000"/>
                  </a:schemeClr>
                </a:solidFill>
              </a:defRPr>
            </a:lvl7pPr>
            <a:lvl8pPr marL="11339657" indent="0">
              <a:buNone/>
              <a:defRPr sz="5669">
                <a:solidFill>
                  <a:schemeClr val="tx1">
                    <a:tint val="75000"/>
                  </a:schemeClr>
                </a:solidFill>
              </a:defRPr>
            </a:lvl8pPr>
            <a:lvl9pPr marL="12959608" indent="0">
              <a:buNone/>
              <a:defRPr sz="5669">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C9189CDA-60B2-4EB1-87A8-36420B9187A2}" type="datetimeFigureOut">
              <a:rPr lang="es-CO" smtClean="0"/>
              <a:t>9/09/2021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4CAC6647-5F55-457A-AEDB-8B2FBEB2A557}" type="slidenum">
              <a:rPr lang="es-CO" smtClean="0"/>
              <a:t>‹Nº›</a:t>
            </a:fld>
            <a:endParaRPr lang="es-CO"/>
          </a:p>
        </p:txBody>
      </p:sp>
    </p:spTree>
    <p:extLst>
      <p:ext uri="{BB962C8B-B14F-4D97-AF65-F5344CB8AC3E}">
        <p14:creationId xmlns:p14="http://schemas.microsoft.com/office/powerpoint/2010/main" val="2587022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2227451" y="11500170"/>
            <a:ext cx="13769697" cy="2741040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16402140" y="11500170"/>
            <a:ext cx="13769697" cy="2741040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C9189CDA-60B2-4EB1-87A8-36420B9187A2}" type="datetimeFigureOut">
              <a:rPr lang="es-CO" smtClean="0"/>
              <a:t>9/09/2021</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4CAC6647-5F55-457A-AEDB-8B2FBEB2A557}" type="slidenum">
              <a:rPr lang="es-CO" smtClean="0"/>
              <a:t>‹Nº›</a:t>
            </a:fld>
            <a:endParaRPr lang="es-CO"/>
          </a:p>
        </p:txBody>
      </p:sp>
    </p:spTree>
    <p:extLst>
      <p:ext uri="{BB962C8B-B14F-4D97-AF65-F5344CB8AC3E}">
        <p14:creationId xmlns:p14="http://schemas.microsoft.com/office/powerpoint/2010/main" val="3314727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2231671" y="2300044"/>
            <a:ext cx="27944386" cy="8350126"/>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231675" y="10590160"/>
            <a:ext cx="13706415" cy="5190073"/>
          </a:xfrm>
        </p:spPr>
        <p:txBody>
          <a:bodyPr anchor="b"/>
          <a:lstStyle>
            <a:lvl1pPr marL="0" indent="0">
              <a:buNone/>
              <a:defRPr sz="8504" b="1"/>
            </a:lvl1pPr>
            <a:lvl2pPr marL="1619951" indent="0">
              <a:buNone/>
              <a:defRPr sz="7086" b="1"/>
            </a:lvl2pPr>
            <a:lvl3pPr marL="3239902" indent="0">
              <a:buNone/>
              <a:defRPr sz="6378" b="1"/>
            </a:lvl3pPr>
            <a:lvl4pPr marL="4859853" indent="0">
              <a:buNone/>
              <a:defRPr sz="5669" b="1"/>
            </a:lvl4pPr>
            <a:lvl5pPr marL="6479804" indent="0">
              <a:buNone/>
              <a:defRPr sz="5669" b="1"/>
            </a:lvl5pPr>
            <a:lvl6pPr marL="8099755" indent="0">
              <a:buNone/>
              <a:defRPr sz="5669" b="1"/>
            </a:lvl6pPr>
            <a:lvl7pPr marL="9719706" indent="0">
              <a:buNone/>
              <a:defRPr sz="5669" b="1"/>
            </a:lvl7pPr>
            <a:lvl8pPr marL="11339657" indent="0">
              <a:buNone/>
              <a:defRPr sz="5669" b="1"/>
            </a:lvl8pPr>
            <a:lvl9pPr marL="12959608" indent="0">
              <a:buNone/>
              <a:defRPr sz="5669" b="1"/>
            </a:lvl9pPr>
          </a:lstStyle>
          <a:p>
            <a:pPr lvl="0"/>
            <a:r>
              <a:rPr lang="es-ES"/>
              <a:t>Haga clic para modificar los estilos de texto del patrón</a:t>
            </a:r>
          </a:p>
        </p:txBody>
      </p:sp>
      <p:sp>
        <p:nvSpPr>
          <p:cNvPr id="4" name="Content Placeholder 3"/>
          <p:cNvSpPr>
            <a:spLocks noGrp="1"/>
          </p:cNvSpPr>
          <p:nvPr>
            <p:ph sz="half" idx="2"/>
          </p:nvPr>
        </p:nvSpPr>
        <p:spPr>
          <a:xfrm>
            <a:off x="2231675" y="15780233"/>
            <a:ext cx="13706415" cy="2321034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16402142" y="10590160"/>
            <a:ext cx="13773917" cy="5190073"/>
          </a:xfrm>
        </p:spPr>
        <p:txBody>
          <a:bodyPr anchor="b"/>
          <a:lstStyle>
            <a:lvl1pPr marL="0" indent="0">
              <a:buNone/>
              <a:defRPr sz="8504" b="1"/>
            </a:lvl1pPr>
            <a:lvl2pPr marL="1619951" indent="0">
              <a:buNone/>
              <a:defRPr sz="7086" b="1"/>
            </a:lvl2pPr>
            <a:lvl3pPr marL="3239902" indent="0">
              <a:buNone/>
              <a:defRPr sz="6378" b="1"/>
            </a:lvl3pPr>
            <a:lvl4pPr marL="4859853" indent="0">
              <a:buNone/>
              <a:defRPr sz="5669" b="1"/>
            </a:lvl4pPr>
            <a:lvl5pPr marL="6479804" indent="0">
              <a:buNone/>
              <a:defRPr sz="5669" b="1"/>
            </a:lvl5pPr>
            <a:lvl6pPr marL="8099755" indent="0">
              <a:buNone/>
              <a:defRPr sz="5669" b="1"/>
            </a:lvl6pPr>
            <a:lvl7pPr marL="9719706" indent="0">
              <a:buNone/>
              <a:defRPr sz="5669" b="1"/>
            </a:lvl7pPr>
            <a:lvl8pPr marL="11339657" indent="0">
              <a:buNone/>
              <a:defRPr sz="5669" b="1"/>
            </a:lvl8pPr>
            <a:lvl9pPr marL="12959608" indent="0">
              <a:buNone/>
              <a:defRPr sz="5669" b="1"/>
            </a:lvl9pPr>
          </a:lstStyle>
          <a:p>
            <a:pPr lvl="0"/>
            <a:r>
              <a:rPr lang="es-ES"/>
              <a:t>Haga clic para modificar los estilos de texto del patrón</a:t>
            </a:r>
          </a:p>
        </p:txBody>
      </p:sp>
      <p:sp>
        <p:nvSpPr>
          <p:cNvPr id="6" name="Content Placeholder 5"/>
          <p:cNvSpPr>
            <a:spLocks noGrp="1"/>
          </p:cNvSpPr>
          <p:nvPr>
            <p:ph sz="quarter" idx="4"/>
          </p:nvPr>
        </p:nvSpPr>
        <p:spPr>
          <a:xfrm>
            <a:off x="16402142" y="15780233"/>
            <a:ext cx="13773917" cy="2321034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C9189CDA-60B2-4EB1-87A8-36420B9187A2}" type="datetimeFigureOut">
              <a:rPr lang="es-CO" smtClean="0"/>
              <a:t>9/09/2021</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4CAC6647-5F55-457A-AEDB-8B2FBEB2A557}" type="slidenum">
              <a:rPr lang="es-CO" smtClean="0"/>
              <a:t>‹Nº›</a:t>
            </a:fld>
            <a:endParaRPr lang="es-CO"/>
          </a:p>
        </p:txBody>
      </p:sp>
    </p:spTree>
    <p:extLst>
      <p:ext uri="{BB962C8B-B14F-4D97-AF65-F5344CB8AC3E}">
        <p14:creationId xmlns:p14="http://schemas.microsoft.com/office/powerpoint/2010/main" val="1219891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9189CDA-60B2-4EB1-87A8-36420B9187A2}" type="datetimeFigureOut">
              <a:rPr lang="es-CO" smtClean="0"/>
              <a:t>9/09/2021</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4CAC6647-5F55-457A-AEDB-8B2FBEB2A557}" type="slidenum">
              <a:rPr lang="es-CO" smtClean="0"/>
              <a:t>‹Nº›</a:t>
            </a:fld>
            <a:endParaRPr lang="es-CO"/>
          </a:p>
        </p:txBody>
      </p:sp>
    </p:spTree>
    <p:extLst>
      <p:ext uri="{BB962C8B-B14F-4D97-AF65-F5344CB8AC3E}">
        <p14:creationId xmlns:p14="http://schemas.microsoft.com/office/powerpoint/2010/main" val="1827414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6CC2AC48-F577-B041-BE24-330998F54AED}"/>
              </a:ext>
            </a:extLst>
          </p:cNvPr>
          <p:cNvGrpSpPr/>
          <p:nvPr userDrawn="1"/>
        </p:nvGrpSpPr>
        <p:grpSpPr>
          <a:xfrm>
            <a:off x="7532680" y="342158"/>
            <a:ext cx="17652788" cy="4855484"/>
            <a:chOff x="7532680" y="342158"/>
            <a:chExt cx="17652788" cy="4855484"/>
          </a:xfrm>
        </p:grpSpPr>
        <p:pic>
          <p:nvPicPr>
            <p:cNvPr id="6" name="Imagen 5">
              <a:extLst>
                <a:ext uri="{FF2B5EF4-FFF2-40B4-BE49-F238E27FC236}">
                  <a16:creationId xmlns:a16="http://schemas.microsoft.com/office/drawing/2014/main" id="{C5EA1E64-C46B-E64E-884C-3D876152376A}"/>
                </a:ext>
              </a:extLst>
            </p:cNvPr>
            <p:cNvPicPr>
              <a:picLocks noChangeAspect="1"/>
            </p:cNvPicPr>
            <p:nvPr userDrawn="1"/>
          </p:nvPicPr>
          <p:blipFill>
            <a:blip r:embed="rId2"/>
            <a:stretch>
              <a:fillRect/>
            </a:stretch>
          </p:blipFill>
          <p:spPr>
            <a:xfrm>
              <a:off x="7532680" y="342158"/>
              <a:ext cx="17417377" cy="4855484"/>
            </a:xfrm>
            <a:prstGeom prst="rect">
              <a:avLst/>
            </a:prstGeom>
          </p:spPr>
        </p:pic>
        <p:pic>
          <p:nvPicPr>
            <p:cNvPr id="7" name="Picture 4" descr="Imagen relacionada">
              <a:extLst>
                <a:ext uri="{FF2B5EF4-FFF2-40B4-BE49-F238E27FC236}">
                  <a16:creationId xmlns:a16="http://schemas.microsoft.com/office/drawing/2014/main" id="{A49D6765-EB16-C642-B40B-56A8EFA9C3AA}"/>
                </a:ext>
              </a:extLst>
            </p:cNvPr>
            <p:cNvPicPr>
              <a:picLocks noChangeAspect="1" noChangeArrowheads="1"/>
            </p:cNvPicPr>
            <p:nvPr userDrawn="1"/>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20851539" y="2586995"/>
              <a:ext cx="4333929" cy="1506032"/>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3" name="Grupo 2">
            <a:extLst>
              <a:ext uri="{FF2B5EF4-FFF2-40B4-BE49-F238E27FC236}">
                <a16:creationId xmlns:a16="http://schemas.microsoft.com/office/drawing/2014/main" id="{6E8AE46E-1C98-CF49-BBB7-B536F87599DD}"/>
              </a:ext>
            </a:extLst>
          </p:cNvPr>
          <p:cNvGrpSpPr/>
          <p:nvPr userDrawn="1"/>
        </p:nvGrpSpPr>
        <p:grpSpPr>
          <a:xfrm>
            <a:off x="17373600" y="40930287"/>
            <a:ext cx="14194972" cy="2139722"/>
            <a:chOff x="17373600" y="40930287"/>
            <a:chExt cx="14194972" cy="2139722"/>
          </a:xfrm>
        </p:grpSpPr>
        <p:pic>
          <p:nvPicPr>
            <p:cNvPr id="9" name="Imagen 8" descr="Imagen que contiene alimentos&#10;&#10;Descripción generada automáticamente">
              <a:extLst>
                <a:ext uri="{FF2B5EF4-FFF2-40B4-BE49-F238E27FC236}">
                  <a16:creationId xmlns:a16="http://schemas.microsoft.com/office/drawing/2014/main" id="{51EF255C-A24E-774C-9857-27BBFE7D8374}"/>
                </a:ext>
              </a:extLst>
            </p:cNvPr>
            <p:cNvPicPr>
              <a:picLocks noChangeAspect="1"/>
            </p:cNvPicPr>
            <p:nvPr userDrawn="1"/>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tretch>
              <a:fillRect/>
            </a:stretch>
          </p:blipFill>
          <p:spPr>
            <a:xfrm>
              <a:off x="17936276" y="41236491"/>
              <a:ext cx="1253720" cy="1833518"/>
            </a:xfrm>
            <a:prstGeom prst="rect">
              <a:avLst/>
            </a:prstGeom>
          </p:spPr>
        </p:pic>
        <p:pic>
          <p:nvPicPr>
            <p:cNvPr id="12" name="Imagen 11" descr="Imagen que contiene dibujo&#10;&#10;Descripción generada automáticamente">
              <a:extLst>
                <a:ext uri="{FF2B5EF4-FFF2-40B4-BE49-F238E27FC236}">
                  <a16:creationId xmlns:a16="http://schemas.microsoft.com/office/drawing/2014/main" id="{D51187AC-3030-DC49-AB17-0D2B3CB93F8B}"/>
                </a:ext>
              </a:extLst>
            </p:cNvPr>
            <p:cNvPicPr>
              <a:picLocks noChangeAspect="1"/>
            </p:cNvPicPr>
            <p:nvPr userDrawn="1"/>
          </p:nvPicPr>
          <p:blipFill rotWithShape="1">
            <a:blip r:embed="rId6">
              <a:extLst>
                <a:ext uri="{28A0092B-C50C-407E-A947-70E740481C1C}">
                  <a14:useLocalDpi xmlns:a14="http://schemas.microsoft.com/office/drawing/2010/main"/>
                </a:ext>
              </a:extLst>
            </a:blip>
            <a:srcRect/>
            <a:stretch/>
          </p:blipFill>
          <p:spPr>
            <a:xfrm>
              <a:off x="27388857" y="41489483"/>
              <a:ext cx="4179715" cy="1101654"/>
            </a:xfrm>
            <a:prstGeom prst="rect">
              <a:avLst/>
            </a:prstGeom>
          </p:spPr>
        </p:pic>
        <p:pic>
          <p:nvPicPr>
            <p:cNvPr id="14" name="Imagen 13" descr="Imagen que contiene reloj&#10;&#10;Descripción generada automáticamente">
              <a:extLst>
                <a:ext uri="{FF2B5EF4-FFF2-40B4-BE49-F238E27FC236}">
                  <a16:creationId xmlns:a16="http://schemas.microsoft.com/office/drawing/2014/main" id="{E0ABA1CD-D8B6-794D-A31F-402976203B5E}"/>
                </a:ext>
              </a:extLst>
            </p:cNvPr>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24121092" y="41528011"/>
              <a:ext cx="2688037" cy="1101655"/>
            </a:xfrm>
            <a:prstGeom prst="rect">
              <a:avLst/>
            </a:prstGeom>
          </p:spPr>
        </p:pic>
        <p:graphicFrame>
          <p:nvGraphicFramePr>
            <p:cNvPr id="16" name="Objeto 15">
              <a:extLst>
                <a:ext uri="{FF2B5EF4-FFF2-40B4-BE49-F238E27FC236}">
                  <a16:creationId xmlns:a16="http://schemas.microsoft.com/office/drawing/2014/main" id="{C6022292-C295-7245-A5EE-8483230607AC}"/>
                </a:ext>
              </a:extLst>
            </p:cNvPr>
            <p:cNvGraphicFramePr>
              <a:graphicFrameLocks noChangeAspect="1"/>
            </p:cNvGraphicFramePr>
            <p:nvPr userDrawn="1">
              <p:extLst>
                <p:ext uri="{D42A27DB-BD31-4B8C-83A1-F6EECF244321}">
                  <p14:modId xmlns:p14="http://schemas.microsoft.com/office/powerpoint/2010/main" val="3544987162"/>
                </p:ext>
              </p:extLst>
            </p:nvPr>
          </p:nvGraphicFramePr>
          <p:xfrm>
            <a:off x="20416109" y="41348961"/>
            <a:ext cx="3081712" cy="1633928"/>
          </p:xfrm>
          <a:graphic>
            <a:graphicData uri="http://schemas.openxmlformats.org/presentationml/2006/ole">
              <mc:AlternateContent xmlns:mc="http://schemas.openxmlformats.org/markup-compatibility/2006">
                <mc:Choice xmlns:v="urn:schemas-microsoft-com:vml" Requires="v">
                  <p:oleObj r:id="rId8" imgW="2984500" imgH="1498600" progId="PBrush">
                    <p:embed/>
                  </p:oleObj>
                </mc:Choice>
                <mc:Fallback>
                  <p:oleObj r:id="rId8" imgW="2984500" imgH="1498600" progId="PBrush">
                    <p:embed/>
                    <p:pic>
                      <p:nvPicPr>
                        <p:cNvPr id="0" name="Object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416109" y="41348961"/>
                          <a:ext cx="3081712" cy="1633928"/>
                        </a:xfrm>
                        <a:prstGeom prst="rect">
                          <a:avLst/>
                        </a:prstGeom>
                        <a:noFill/>
                      </p:spPr>
                    </p:pic>
                  </p:oleObj>
                </mc:Fallback>
              </mc:AlternateContent>
            </a:graphicData>
          </a:graphic>
        </p:graphicFrame>
        <p:grpSp>
          <p:nvGrpSpPr>
            <p:cNvPr id="19" name="Grupo 18">
              <a:extLst>
                <a:ext uri="{FF2B5EF4-FFF2-40B4-BE49-F238E27FC236}">
                  <a16:creationId xmlns:a16="http://schemas.microsoft.com/office/drawing/2014/main" id="{3192E9B8-5C4C-DB44-ACF8-508C91618AF2}"/>
                </a:ext>
              </a:extLst>
            </p:cNvPr>
            <p:cNvGrpSpPr/>
            <p:nvPr userDrawn="1"/>
          </p:nvGrpSpPr>
          <p:grpSpPr>
            <a:xfrm flipV="1">
              <a:off x="17373600" y="40930287"/>
              <a:ext cx="14194972" cy="131024"/>
              <a:chOff x="2839698" y="39830907"/>
              <a:chExt cx="25473600" cy="57919"/>
            </a:xfrm>
          </p:grpSpPr>
          <p:cxnSp>
            <p:nvCxnSpPr>
              <p:cNvPr id="17" name="18 Conector recto">
                <a:extLst>
                  <a:ext uri="{FF2B5EF4-FFF2-40B4-BE49-F238E27FC236}">
                    <a16:creationId xmlns:a16="http://schemas.microsoft.com/office/drawing/2014/main" id="{CA69F83B-6F9D-5742-A385-6B865DE0B64E}"/>
                  </a:ext>
                </a:extLst>
              </p:cNvPr>
              <p:cNvCxnSpPr/>
              <p:nvPr userDrawn="1"/>
            </p:nvCxnSpPr>
            <p:spPr>
              <a:xfrm>
                <a:off x="2839698" y="39888826"/>
                <a:ext cx="25473600" cy="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8" name="21 Conector recto">
                <a:extLst>
                  <a:ext uri="{FF2B5EF4-FFF2-40B4-BE49-F238E27FC236}">
                    <a16:creationId xmlns:a16="http://schemas.microsoft.com/office/drawing/2014/main" id="{9C7C0FC9-2700-7A49-9DAF-0373C0725272}"/>
                  </a:ext>
                </a:extLst>
              </p:cNvPr>
              <p:cNvCxnSpPr/>
              <p:nvPr userDrawn="1"/>
            </p:nvCxnSpPr>
            <p:spPr>
              <a:xfrm>
                <a:off x="2839698" y="39830907"/>
                <a:ext cx="25473600"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806556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231671" y="2880042"/>
            <a:ext cx="10449614" cy="10080149"/>
          </a:xfrm>
        </p:spPr>
        <p:txBody>
          <a:bodyPr anchor="b"/>
          <a:lstStyle>
            <a:lvl1pPr>
              <a:defRPr sz="11338"/>
            </a:lvl1pPr>
          </a:lstStyle>
          <a:p>
            <a:r>
              <a:rPr lang="es-ES"/>
              <a:t>Haga clic para modificar el estilo de título del patrón</a:t>
            </a:r>
            <a:endParaRPr lang="en-US" dirty="0"/>
          </a:p>
        </p:txBody>
      </p:sp>
      <p:sp>
        <p:nvSpPr>
          <p:cNvPr id="3" name="Content Placeholder 2"/>
          <p:cNvSpPr>
            <a:spLocks noGrp="1"/>
          </p:cNvSpPr>
          <p:nvPr>
            <p:ph idx="1"/>
          </p:nvPr>
        </p:nvSpPr>
        <p:spPr>
          <a:xfrm>
            <a:off x="13773917" y="6220102"/>
            <a:ext cx="16402140" cy="30700453"/>
          </a:xfrm>
        </p:spPr>
        <p:txBody>
          <a:bodyPr/>
          <a:lstStyle>
            <a:lvl1pPr>
              <a:defRPr sz="11338"/>
            </a:lvl1pPr>
            <a:lvl2pPr>
              <a:defRPr sz="9921"/>
            </a:lvl2pPr>
            <a:lvl3pPr>
              <a:defRPr sz="8504"/>
            </a:lvl3pPr>
            <a:lvl4pPr>
              <a:defRPr sz="7086"/>
            </a:lvl4pPr>
            <a:lvl5pPr>
              <a:defRPr sz="7086"/>
            </a:lvl5pPr>
            <a:lvl6pPr>
              <a:defRPr sz="7086"/>
            </a:lvl6pPr>
            <a:lvl7pPr>
              <a:defRPr sz="7086"/>
            </a:lvl7pPr>
            <a:lvl8pPr>
              <a:defRPr sz="7086"/>
            </a:lvl8pPr>
            <a:lvl9pPr>
              <a:defRPr sz="7086"/>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2231671" y="12960191"/>
            <a:ext cx="10449614" cy="24010358"/>
          </a:xfrm>
        </p:spPr>
        <p:txBody>
          <a:bodyPr/>
          <a:lstStyle>
            <a:lvl1pPr marL="0" indent="0">
              <a:buNone/>
              <a:defRPr sz="5669"/>
            </a:lvl1pPr>
            <a:lvl2pPr marL="1619951" indent="0">
              <a:buNone/>
              <a:defRPr sz="4960"/>
            </a:lvl2pPr>
            <a:lvl3pPr marL="3239902" indent="0">
              <a:buNone/>
              <a:defRPr sz="4252"/>
            </a:lvl3pPr>
            <a:lvl4pPr marL="4859853" indent="0">
              <a:buNone/>
              <a:defRPr sz="3543"/>
            </a:lvl4pPr>
            <a:lvl5pPr marL="6479804" indent="0">
              <a:buNone/>
              <a:defRPr sz="3543"/>
            </a:lvl5pPr>
            <a:lvl6pPr marL="8099755" indent="0">
              <a:buNone/>
              <a:defRPr sz="3543"/>
            </a:lvl6pPr>
            <a:lvl7pPr marL="9719706" indent="0">
              <a:buNone/>
              <a:defRPr sz="3543"/>
            </a:lvl7pPr>
            <a:lvl8pPr marL="11339657" indent="0">
              <a:buNone/>
              <a:defRPr sz="3543"/>
            </a:lvl8pPr>
            <a:lvl9pPr marL="12959608" indent="0">
              <a:buNone/>
              <a:defRPr sz="3543"/>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9189CDA-60B2-4EB1-87A8-36420B9187A2}" type="datetimeFigureOut">
              <a:rPr lang="es-CO" smtClean="0"/>
              <a:t>9/09/2021</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4CAC6647-5F55-457A-AEDB-8B2FBEB2A557}" type="slidenum">
              <a:rPr lang="es-CO" smtClean="0"/>
              <a:t>‹Nº›</a:t>
            </a:fld>
            <a:endParaRPr lang="es-CO"/>
          </a:p>
        </p:txBody>
      </p:sp>
    </p:spTree>
    <p:extLst>
      <p:ext uri="{BB962C8B-B14F-4D97-AF65-F5344CB8AC3E}">
        <p14:creationId xmlns:p14="http://schemas.microsoft.com/office/powerpoint/2010/main" val="3886789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231671" y="2880042"/>
            <a:ext cx="10449614" cy="10080149"/>
          </a:xfrm>
        </p:spPr>
        <p:txBody>
          <a:bodyPr anchor="b"/>
          <a:lstStyle>
            <a:lvl1pPr>
              <a:defRPr sz="11338"/>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3773917" y="6220102"/>
            <a:ext cx="16402140" cy="30700453"/>
          </a:xfrm>
        </p:spPr>
        <p:txBody>
          <a:bodyPr anchor="t"/>
          <a:lstStyle>
            <a:lvl1pPr marL="0" indent="0">
              <a:buNone/>
              <a:defRPr sz="11338"/>
            </a:lvl1pPr>
            <a:lvl2pPr marL="1619951" indent="0">
              <a:buNone/>
              <a:defRPr sz="9921"/>
            </a:lvl2pPr>
            <a:lvl3pPr marL="3239902" indent="0">
              <a:buNone/>
              <a:defRPr sz="8504"/>
            </a:lvl3pPr>
            <a:lvl4pPr marL="4859853" indent="0">
              <a:buNone/>
              <a:defRPr sz="7086"/>
            </a:lvl4pPr>
            <a:lvl5pPr marL="6479804" indent="0">
              <a:buNone/>
              <a:defRPr sz="7086"/>
            </a:lvl5pPr>
            <a:lvl6pPr marL="8099755" indent="0">
              <a:buNone/>
              <a:defRPr sz="7086"/>
            </a:lvl6pPr>
            <a:lvl7pPr marL="9719706" indent="0">
              <a:buNone/>
              <a:defRPr sz="7086"/>
            </a:lvl7pPr>
            <a:lvl8pPr marL="11339657" indent="0">
              <a:buNone/>
              <a:defRPr sz="7086"/>
            </a:lvl8pPr>
            <a:lvl9pPr marL="12959608" indent="0">
              <a:buNone/>
              <a:defRPr sz="7086"/>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231671" y="12960191"/>
            <a:ext cx="10449614" cy="24010358"/>
          </a:xfrm>
        </p:spPr>
        <p:txBody>
          <a:bodyPr/>
          <a:lstStyle>
            <a:lvl1pPr marL="0" indent="0">
              <a:buNone/>
              <a:defRPr sz="5669"/>
            </a:lvl1pPr>
            <a:lvl2pPr marL="1619951" indent="0">
              <a:buNone/>
              <a:defRPr sz="4960"/>
            </a:lvl2pPr>
            <a:lvl3pPr marL="3239902" indent="0">
              <a:buNone/>
              <a:defRPr sz="4252"/>
            </a:lvl3pPr>
            <a:lvl4pPr marL="4859853" indent="0">
              <a:buNone/>
              <a:defRPr sz="3543"/>
            </a:lvl4pPr>
            <a:lvl5pPr marL="6479804" indent="0">
              <a:buNone/>
              <a:defRPr sz="3543"/>
            </a:lvl5pPr>
            <a:lvl6pPr marL="8099755" indent="0">
              <a:buNone/>
              <a:defRPr sz="3543"/>
            </a:lvl6pPr>
            <a:lvl7pPr marL="9719706" indent="0">
              <a:buNone/>
              <a:defRPr sz="3543"/>
            </a:lvl7pPr>
            <a:lvl8pPr marL="11339657" indent="0">
              <a:buNone/>
              <a:defRPr sz="3543"/>
            </a:lvl8pPr>
            <a:lvl9pPr marL="12959608" indent="0">
              <a:buNone/>
              <a:defRPr sz="3543"/>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9189CDA-60B2-4EB1-87A8-36420B9187A2}" type="datetimeFigureOut">
              <a:rPr lang="es-CO" smtClean="0"/>
              <a:t>9/09/2021</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4CAC6647-5F55-457A-AEDB-8B2FBEB2A557}" type="slidenum">
              <a:rPr lang="es-CO" smtClean="0"/>
              <a:t>‹Nº›</a:t>
            </a:fld>
            <a:endParaRPr lang="es-CO"/>
          </a:p>
        </p:txBody>
      </p:sp>
    </p:spTree>
    <p:extLst>
      <p:ext uri="{BB962C8B-B14F-4D97-AF65-F5344CB8AC3E}">
        <p14:creationId xmlns:p14="http://schemas.microsoft.com/office/powerpoint/2010/main" val="3770507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27451" y="2300044"/>
            <a:ext cx="27944386" cy="8350126"/>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227451" y="11500170"/>
            <a:ext cx="27944386" cy="2741040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2227451" y="40040601"/>
            <a:ext cx="7289840" cy="2300034"/>
          </a:xfrm>
          <a:prstGeom prst="rect">
            <a:avLst/>
          </a:prstGeom>
        </p:spPr>
        <p:txBody>
          <a:bodyPr vert="horz" lIns="91440" tIns="45720" rIns="91440" bIns="45720" rtlCol="0" anchor="ctr"/>
          <a:lstStyle>
            <a:lvl1pPr algn="l">
              <a:defRPr sz="4252">
                <a:solidFill>
                  <a:schemeClr val="tx1">
                    <a:tint val="75000"/>
                  </a:schemeClr>
                </a:solidFill>
              </a:defRPr>
            </a:lvl1pPr>
          </a:lstStyle>
          <a:p>
            <a:fld id="{C9189CDA-60B2-4EB1-87A8-36420B9187A2}" type="datetimeFigureOut">
              <a:rPr lang="es-CO" smtClean="0"/>
              <a:t>9/09/2021</a:t>
            </a:fld>
            <a:endParaRPr lang="es-CO"/>
          </a:p>
        </p:txBody>
      </p:sp>
      <p:sp>
        <p:nvSpPr>
          <p:cNvPr id="5" name="Footer Placeholder 4"/>
          <p:cNvSpPr>
            <a:spLocks noGrp="1"/>
          </p:cNvSpPr>
          <p:nvPr>
            <p:ph type="ftr" sz="quarter" idx="3"/>
          </p:nvPr>
        </p:nvSpPr>
        <p:spPr>
          <a:xfrm>
            <a:off x="10732264" y="40040601"/>
            <a:ext cx="10934760" cy="2300034"/>
          </a:xfrm>
          <a:prstGeom prst="rect">
            <a:avLst/>
          </a:prstGeom>
        </p:spPr>
        <p:txBody>
          <a:bodyPr vert="horz" lIns="91440" tIns="45720" rIns="91440" bIns="45720" rtlCol="0" anchor="ctr"/>
          <a:lstStyle>
            <a:lvl1pPr algn="ctr">
              <a:defRPr sz="4252">
                <a:solidFill>
                  <a:schemeClr val="tx1">
                    <a:tint val="75000"/>
                  </a:schemeClr>
                </a:solidFill>
              </a:defRPr>
            </a:lvl1pPr>
          </a:lstStyle>
          <a:p>
            <a:endParaRPr lang="es-CO"/>
          </a:p>
        </p:txBody>
      </p:sp>
      <p:sp>
        <p:nvSpPr>
          <p:cNvPr id="6" name="Slide Number Placeholder 5"/>
          <p:cNvSpPr>
            <a:spLocks noGrp="1"/>
          </p:cNvSpPr>
          <p:nvPr>
            <p:ph type="sldNum" sz="quarter" idx="4"/>
          </p:nvPr>
        </p:nvSpPr>
        <p:spPr>
          <a:xfrm>
            <a:off x="22881997" y="40040601"/>
            <a:ext cx="7289840" cy="2300034"/>
          </a:xfrm>
          <a:prstGeom prst="rect">
            <a:avLst/>
          </a:prstGeom>
        </p:spPr>
        <p:txBody>
          <a:bodyPr vert="horz" lIns="91440" tIns="45720" rIns="91440" bIns="45720" rtlCol="0" anchor="ctr"/>
          <a:lstStyle>
            <a:lvl1pPr algn="r">
              <a:defRPr sz="4252">
                <a:solidFill>
                  <a:schemeClr val="tx1">
                    <a:tint val="75000"/>
                  </a:schemeClr>
                </a:solidFill>
              </a:defRPr>
            </a:lvl1pPr>
          </a:lstStyle>
          <a:p>
            <a:fld id="{4CAC6647-5F55-457A-AEDB-8B2FBEB2A557}" type="slidenum">
              <a:rPr lang="es-CO" smtClean="0"/>
              <a:t>‹Nº›</a:t>
            </a:fld>
            <a:endParaRPr lang="es-CO"/>
          </a:p>
        </p:txBody>
      </p:sp>
    </p:spTree>
    <p:extLst>
      <p:ext uri="{BB962C8B-B14F-4D97-AF65-F5344CB8AC3E}">
        <p14:creationId xmlns:p14="http://schemas.microsoft.com/office/powerpoint/2010/main" val="30025778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239902" rtl="0" eaLnBrk="1" latinLnBrk="0" hangingPunct="1">
        <a:lnSpc>
          <a:spcPct val="90000"/>
        </a:lnSpc>
        <a:spcBef>
          <a:spcPct val="0"/>
        </a:spcBef>
        <a:buNone/>
        <a:defRPr sz="15590" kern="1200">
          <a:solidFill>
            <a:schemeClr val="tx1"/>
          </a:solidFill>
          <a:latin typeface="+mj-lt"/>
          <a:ea typeface="+mj-ea"/>
          <a:cs typeface="+mj-cs"/>
        </a:defRPr>
      </a:lvl1pPr>
    </p:titleStyle>
    <p:bodyStyle>
      <a:lvl1pPr marL="809976" indent="-809976" algn="l" defTabSz="3239902" rtl="0" eaLnBrk="1" latinLnBrk="0" hangingPunct="1">
        <a:lnSpc>
          <a:spcPct val="90000"/>
        </a:lnSpc>
        <a:spcBef>
          <a:spcPts val="3543"/>
        </a:spcBef>
        <a:buFont typeface="Arial" panose="020B0604020202020204" pitchFamily="34" charset="0"/>
        <a:buChar char="•"/>
        <a:defRPr sz="9921" kern="1200">
          <a:solidFill>
            <a:schemeClr val="tx1"/>
          </a:solidFill>
          <a:latin typeface="+mn-lt"/>
          <a:ea typeface="+mn-ea"/>
          <a:cs typeface="+mn-cs"/>
        </a:defRPr>
      </a:lvl1pPr>
      <a:lvl2pPr marL="2429927" indent="-809976" algn="l" defTabSz="3239902" rtl="0" eaLnBrk="1" latinLnBrk="0" hangingPunct="1">
        <a:lnSpc>
          <a:spcPct val="90000"/>
        </a:lnSpc>
        <a:spcBef>
          <a:spcPts val="1772"/>
        </a:spcBef>
        <a:buFont typeface="Arial" panose="020B0604020202020204" pitchFamily="34" charset="0"/>
        <a:buChar char="•"/>
        <a:defRPr sz="8504" kern="1200">
          <a:solidFill>
            <a:schemeClr val="tx1"/>
          </a:solidFill>
          <a:latin typeface="+mn-lt"/>
          <a:ea typeface="+mn-ea"/>
          <a:cs typeface="+mn-cs"/>
        </a:defRPr>
      </a:lvl2pPr>
      <a:lvl3pPr marL="4049878" indent="-809976" algn="l" defTabSz="3239902" rtl="0" eaLnBrk="1" latinLnBrk="0" hangingPunct="1">
        <a:lnSpc>
          <a:spcPct val="90000"/>
        </a:lnSpc>
        <a:spcBef>
          <a:spcPts val="1772"/>
        </a:spcBef>
        <a:buFont typeface="Arial" panose="020B0604020202020204" pitchFamily="34" charset="0"/>
        <a:buChar char="•"/>
        <a:defRPr sz="7086" kern="1200">
          <a:solidFill>
            <a:schemeClr val="tx1"/>
          </a:solidFill>
          <a:latin typeface="+mn-lt"/>
          <a:ea typeface="+mn-ea"/>
          <a:cs typeface="+mn-cs"/>
        </a:defRPr>
      </a:lvl3pPr>
      <a:lvl4pPr marL="5669829"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4pPr>
      <a:lvl5pPr marL="7289780"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5pPr>
      <a:lvl6pPr marL="8909731"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6pPr>
      <a:lvl7pPr marL="10529682"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7pPr>
      <a:lvl8pPr marL="12149633"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8pPr>
      <a:lvl9pPr marL="13769584"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9pPr>
    </p:bodyStyle>
    <p:otherStyle>
      <a:defPPr>
        <a:defRPr lang="en-US"/>
      </a:defPPr>
      <a:lvl1pPr marL="0" algn="l" defTabSz="3239902" rtl="0" eaLnBrk="1" latinLnBrk="0" hangingPunct="1">
        <a:defRPr sz="6378" kern="1200">
          <a:solidFill>
            <a:schemeClr val="tx1"/>
          </a:solidFill>
          <a:latin typeface="+mn-lt"/>
          <a:ea typeface="+mn-ea"/>
          <a:cs typeface="+mn-cs"/>
        </a:defRPr>
      </a:lvl1pPr>
      <a:lvl2pPr marL="1619951" algn="l" defTabSz="3239902" rtl="0" eaLnBrk="1" latinLnBrk="0" hangingPunct="1">
        <a:defRPr sz="6378" kern="1200">
          <a:solidFill>
            <a:schemeClr val="tx1"/>
          </a:solidFill>
          <a:latin typeface="+mn-lt"/>
          <a:ea typeface="+mn-ea"/>
          <a:cs typeface="+mn-cs"/>
        </a:defRPr>
      </a:lvl2pPr>
      <a:lvl3pPr marL="3239902" algn="l" defTabSz="3239902" rtl="0" eaLnBrk="1" latinLnBrk="0" hangingPunct="1">
        <a:defRPr sz="6378" kern="1200">
          <a:solidFill>
            <a:schemeClr val="tx1"/>
          </a:solidFill>
          <a:latin typeface="+mn-lt"/>
          <a:ea typeface="+mn-ea"/>
          <a:cs typeface="+mn-cs"/>
        </a:defRPr>
      </a:lvl3pPr>
      <a:lvl4pPr marL="4859853" algn="l" defTabSz="3239902" rtl="0" eaLnBrk="1" latinLnBrk="0" hangingPunct="1">
        <a:defRPr sz="6378" kern="1200">
          <a:solidFill>
            <a:schemeClr val="tx1"/>
          </a:solidFill>
          <a:latin typeface="+mn-lt"/>
          <a:ea typeface="+mn-ea"/>
          <a:cs typeface="+mn-cs"/>
        </a:defRPr>
      </a:lvl4pPr>
      <a:lvl5pPr marL="6479804" algn="l" defTabSz="3239902" rtl="0" eaLnBrk="1" latinLnBrk="0" hangingPunct="1">
        <a:defRPr sz="6378" kern="1200">
          <a:solidFill>
            <a:schemeClr val="tx1"/>
          </a:solidFill>
          <a:latin typeface="+mn-lt"/>
          <a:ea typeface="+mn-ea"/>
          <a:cs typeface="+mn-cs"/>
        </a:defRPr>
      </a:lvl5pPr>
      <a:lvl6pPr marL="8099755" algn="l" defTabSz="3239902" rtl="0" eaLnBrk="1" latinLnBrk="0" hangingPunct="1">
        <a:defRPr sz="6378" kern="1200">
          <a:solidFill>
            <a:schemeClr val="tx1"/>
          </a:solidFill>
          <a:latin typeface="+mn-lt"/>
          <a:ea typeface="+mn-ea"/>
          <a:cs typeface="+mn-cs"/>
        </a:defRPr>
      </a:lvl6pPr>
      <a:lvl7pPr marL="9719706" algn="l" defTabSz="3239902" rtl="0" eaLnBrk="1" latinLnBrk="0" hangingPunct="1">
        <a:defRPr sz="6378" kern="1200">
          <a:solidFill>
            <a:schemeClr val="tx1"/>
          </a:solidFill>
          <a:latin typeface="+mn-lt"/>
          <a:ea typeface="+mn-ea"/>
          <a:cs typeface="+mn-cs"/>
        </a:defRPr>
      </a:lvl7pPr>
      <a:lvl8pPr marL="11339657" algn="l" defTabSz="3239902" rtl="0" eaLnBrk="1" latinLnBrk="0" hangingPunct="1">
        <a:defRPr sz="6378" kern="1200">
          <a:solidFill>
            <a:schemeClr val="tx1"/>
          </a:solidFill>
          <a:latin typeface="+mn-lt"/>
          <a:ea typeface="+mn-ea"/>
          <a:cs typeface="+mn-cs"/>
        </a:defRPr>
      </a:lvl8pPr>
      <a:lvl9pPr marL="12959608" algn="l" defTabSz="3239902" rtl="0" eaLnBrk="1" latinLnBrk="0" hangingPunct="1">
        <a:defRPr sz="637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7.png"/><Relationship Id="rId18" Type="http://schemas.openxmlformats.org/officeDocument/2006/relationships/image" Target="../media/image22.tiff"/><Relationship Id="rId3" Type="http://schemas.openxmlformats.org/officeDocument/2006/relationships/image" Target="../media/image8.jpeg"/><Relationship Id="rId7" Type="http://schemas.openxmlformats.org/officeDocument/2006/relationships/image" Target="../media/image12.png"/><Relationship Id="rId12" Type="http://schemas.microsoft.com/office/2007/relationships/hdphoto" Target="../media/hdphoto2.wdp"/><Relationship Id="rId17" Type="http://schemas.openxmlformats.org/officeDocument/2006/relationships/image" Target="../media/image21.tiff"/><Relationship Id="rId2" Type="http://schemas.openxmlformats.org/officeDocument/2006/relationships/image" Target="../media/image7.png"/><Relationship Id="rId16" Type="http://schemas.openxmlformats.org/officeDocument/2006/relationships/image" Target="../media/image20.tiff"/><Relationship Id="rId20"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19.tiff"/><Relationship Id="rId10" Type="http://schemas.openxmlformats.org/officeDocument/2006/relationships/image" Target="../media/image15.png"/><Relationship Id="rId19" Type="http://schemas.openxmlformats.org/officeDocument/2006/relationships/image" Target="../media/image23.tiff"/><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ABFB2-AD2C-46C6-8EDE-FC46311A5F0D}"/>
              </a:ext>
            </a:extLst>
          </p:cNvPr>
          <p:cNvSpPr txBox="1">
            <a:spLocks/>
          </p:cNvSpPr>
          <p:nvPr/>
        </p:nvSpPr>
        <p:spPr>
          <a:xfrm>
            <a:off x="397999" y="5747434"/>
            <a:ext cx="30239010" cy="2126238"/>
          </a:xfrm>
          <a:prstGeom prst="rect">
            <a:avLst/>
          </a:prstGeom>
        </p:spPr>
        <p:txBody>
          <a:bodyPr>
            <a:normAutofit fontScale="92500"/>
          </a:bodyPr>
          <a:lstStyle>
            <a:lvl1pPr algn="ctr" defTabSz="3239902" rtl="0" eaLnBrk="1" latinLnBrk="0" hangingPunct="1">
              <a:lnSpc>
                <a:spcPct val="90000"/>
              </a:lnSpc>
              <a:spcBef>
                <a:spcPct val="0"/>
              </a:spcBef>
              <a:buNone/>
              <a:defRPr sz="8800" b="1" kern="1200">
                <a:solidFill>
                  <a:schemeClr val="tx1"/>
                </a:solidFill>
                <a:latin typeface="Times New Roman" panose="02020603050405020304" pitchFamily="18" charset="0"/>
                <a:ea typeface="+mj-ea"/>
                <a:cs typeface="Times New Roman" panose="02020603050405020304" pitchFamily="18" charset="0"/>
              </a:defRPr>
            </a:lvl1pPr>
          </a:lstStyle>
          <a:p>
            <a:r>
              <a:rPr lang="en-US" dirty="0">
                <a:latin typeface="Ancizar Sans Bold Italic" pitchFamily="50" charset="0"/>
                <a:cs typeface="Arial" panose="020B0604020202020204" pitchFamily="34" charset="0"/>
              </a:rPr>
              <a:t>Determination of Silicon in Wheat Leaves with ATR-FTIR and -Chemometrics</a:t>
            </a:r>
            <a:endParaRPr lang="es-ES" dirty="0">
              <a:latin typeface="Ancizar Sans Bold Italic" pitchFamily="50" charset="0"/>
              <a:cs typeface="Arial" panose="020B0604020202020204" pitchFamily="34" charset="0"/>
            </a:endParaRPr>
          </a:p>
        </p:txBody>
      </p:sp>
      <p:sp>
        <p:nvSpPr>
          <p:cNvPr id="9" name="Marcador de texto 20">
            <a:extLst>
              <a:ext uri="{FF2B5EF4-FFF2-40B4-BE49-F238E27FC236}">
                <a16:creationId xmlns:a16="http://schemas.microsoft.com/office/drawing/2014/main" id="{BE32BB43-7F2A-4AC1-B8E4-04FD5C9D114A}"/>
              </a:ext>
            </a:extLst>
          </p:cNvPr>
          <p:cNvSpPr txBox="1">
            <a:spLocks/>
          </p:cNvSpPr>
          <p:nvPr/>
        </p:nvSpPr>
        <p:spPr>
          <a:xfrm>
            <a:off x="3686202" y="7314564"/>
            <a:ext cx="25568929" cy="627916"/>
          </a:xfrm>
          <a:prstGeom prst="rect">
            <a:avLst/>
          </a:prstGeom>
        </p:spPr>
        <p:txBody>
          <a:bodyPr vert="horz" lIns="91440" tIns="45720" rIns="91440" bIns="45720" rtlCol="0" anchor="ctr">
            <a:noAutofit/>
          </a:bodyPr>
          <a:lstStyle>
            <a:defPPr>
              <a:defRPr lang="en-US"/>
            </a:defPPr>
            <a:lvl1pPr marL="0" indent="0" algn="r" defTabSz="457200" rtl="0" eaLnBrk="1" latinLnBrk="0" hangingPunct="1">
              <a:buNone/>
              <a:defRPr sz="3600" kern="1200">
                <a:solidFill>
                  <a:schemeClr val="tx1">
                    <a:tint val="75000"/>
                  </a:schemeClr>
                </a:solidFill>
                <a:latin typeface="Times New Roman" panose="02020603050405020304" pitchFamily="18" charset="0"/>
                <a:ea typeface="+mn-ea"/>
                <a:cs typeface="Times New Roman" panose="02020603050405020304" pitchFamily="18"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s-CO" sz="4000" b="1" u="sng" dirty="0">
                <a:solidFill>
                  <a:srgbClr val="011893"/>
                </a:solidFill>
                <a:latin typeface="Ancizar Sans Bold Italic" pitchFamily="50" charset="0"/>
                <a:cs typeface="Arial" panose="020B0604020202020204" pitchFamily="34" charset="0"/>
              </a:rPr>
              <a:t>Andrés Beltrán</a:t>
            </a:r>
            <a:r>
              <a:rPr lang="es-CO" sz="4000" b="1" baseline="30000" dirty="0">
                <a:solidFill>
                  <a:srgbClr val="011893"/>
                </a:solidFill>
                <a:latin typeface="Ancizar Sans Bold Italic" pitchFamily="50" charset="0"/>
                <a:cs typeface="Arial" panose="020B0604020202020204" pitchFamily="34" charset="0"/>
              </a:rPr>
              <a:t>1</a:t>
            </a:r>
            <a:r>
              <a:rPr lang="es-CO" sz="4000" b="1" dirty="0">
                <a:solidFill>
                  <a:srgbClr val="011893"/>
                </a:solidFill>
                <a:latin typeface="Ancizar Sans Bold Italic" pitchFamily="50" charset="0"/>
                <a:cs typeface="Arial" panose="020B0604020202020204" pitchFamily="34" charset="0"/>
              </a:rPr>
              <a:t>; Andrés Cabrera</a:t>
            </a:r>
            <a:r>
              <a:rPr lang="es-CO" sz="4000" b="1" baseline="30000" dirty="0">
                <a:solidFill>
                  <a:srgbClr val="011893"/>
                </a:solidFill>
                <a:latin typeface="Ancizar Sans Bold Italic" pitchFamily="50" charset="0"/>
                <a:cs typeface="Arial" panose="020B0604020202020204" pitchFamily="34" charset="0"/>
              </a:rPr>
              <a:t>1</a:t>
            </a:r>
            <a:r>
              <a:rPr lang="es-CO" sz="4000" b="1" dirty="0">
                <a:solidFill>
                  <a:srgbClr val="011893"/>
                </a:solidFill>
                <a:latin typeface="Ancizar Sans Bold Italic" pitchFamily="50" charset="0"/>
                <a:cs typeface="Arial" panose="020B0604020202020204" pitchFamily="34" charset="0"/>
              </a:rPr>
              <a:t>, </a:t>
            </a:r>
            <a:r>
              <a:rPr lang="es-CO" sz="4000" b="1" dirty="0" err="1">
                <a:solidFill>
                  <a:srgbClr val="011893"/>
                </a:solidFill>
                <a:latin typeface="Ancizar Sans Bold Italic" pitchFamily="50" charset="0"/>
                <a:cs typeface="Arial" panose="020B0604020202020204" pitchFamily="34" charset="0"/>
              </a:rPr>
              <a:t>Yohanna</a:t>
            </a:r>
            <a:r>
              <a:rPr lang="es-CO" sz="4000" b="1" dirty="0">
                <a:solidFill>
                  <a:srgbClr val="011893"/>
                </a:solidFill>
                <a:latin typeface="Ancizar Sans Bold Italic" pitchFamily="50" charset="0"/>
                <a:cs typeface="Arial" panose="020B0604020202020204" pitchFamily="34" charset="0"/>
              </a:rPr>
              <a:t> Cabrera</a:t>
            </a:r>
            <a:r>
              <a:rPr lang="es-CO" sz="4000" b="1" baseline="30000" dirty="0">
                <a:solidFill>
                  <a:srgbClr val="011893"/>
                </a:solidFill>
                <a:latin typeface="Ancizar Sans Bold Italic" pitchFamily="50" charset="0"/>
                <a:cs typeface="Arial" panose="020B0604020202020204" pitchFamily="34" charset="0"/>
              </a:rPr>
              <a:t>2</a:t>
            </a:r>
            <a:endParaRPr lang="es-CO" altLang="ja-JP" sz="4000" i="1" dirty="0">
              <a:solidFill>
                <a:srgbClr val="011893"/>
              </a:solidFill>
              <a:latin typeface="Ancizar Sans Bold Italic" pitchFamily="50" charset="0"/>
              <a:ea typeface="Times New Roman" charset="0"/>
              <a:cs typeface="Arial" panose="020B0604020202020204" pitchFamily="34" charset="0"/>
            </a:endParaRPr>
          </a:p>
        </p:txBody>
      </p:sp>
      <p:sp>
        <p:nvSpPr>
          <p:cNvPr id="22" name="Marcador de texto 20">
            <a:extLst>
              <a:ext uri="{FF2B5EF4-FFF2-40B4-BE49-F238E27FC236}">
                <a16:creationId xmlns:a16="http://schemas.microsoft.com/office/drawing/2014/main" id="{046A8BBD-00EF-3746-8D91-BDDD3B18146E}"/>
              </a:ext>
            </a:extLst>
          </p:cNvPr>
          <p:cNvSpPr txBox="1">
            <a:spLocks/>
          </p:cNvSpPr>
          <p:nvPr/>
        </p:nvSpPr>
        <p:spPr>
          <a:xfrm>
            <a:off x="1351162" y="7872087"/>
            <a:ext cx="30163830" cy="1472153"/>
          </a:xfrm>
          <a:prstGeom prst="rect">
            <a:avLst/>
          </a:prstGeom>
        </p:spPr>
        <p:txBody>
          <a:bodyPr vert="horz" lIns="91440" tIns="45720" rIns="91440" bIns="45720" rtlCol="0" anchor="ctr">
            <a:noAutofit/>
          </a:bodyPr>
          <a:lstStyle>
            <a:defPPr>
              <a:defRPr lang="en-US"/>
            </a:defPPr>
            <a:lvl1pPr marL="0" indent="0" algn="r" defTabSz="457200" rtl="0" eaLnBrk="1" latinLnBrk="0" hangingPunct="1">
              <a:buNone/>
              <a:defRPr sz="3600" kern="1200">
                <a:solidFill>
                  <a:schemeClr val="tx1">
                    <a:tint val="75000"/>
                  </a:schemeClr>
                </a:solidFill>
                <a:latin typeface="Times New Roman" panose="02020603050405020304" pitchFamily="18" charset="0"/>
                <a:ea typeface="+mn-ea"/>
                <a:cs typeface="Times New Roman" panose="02020603050405020304" pitchFamily="18"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s-CO" sz="3200" baseline="30000" dirty="0">
                <a:solidFill>
                  <a:schemeClr val="tx1"/>
                </a:solidFill>
                <a:latin typeface="Ancizar Sans Regular Italic" pitchFamily="50" charset="0"/>
                <a:cs typeface="Arial" panose="020B0604020202020204" pitchFamily="34" charset="0"/>
              </a:rPr>
              <a:t>1</a:t>
            </a:r>
            <a:r>
              <a:rPr lang="es-CO" sz="3200" dirty="0">
                <a:solidFill>
                  <a:schemeClr val="tx1"/>
                </a:solidFill>
                <a:latin typeface="Ancizar Sans Regular Italic" pitchFamily="50" charset="0"/>
                <a:cs typeface="Arial" panose="020B0604020202020204" pitchFamily="34" charset="0"/>
              </a:rPr>
              <a:t> LICE, Departamento de Química, Facultad de Ciencias, Universidad Nacional de Colombia, Bogotá (Colombia)</a:t>
            </a:r>
            <a:endParaRPr lang="es-CO" altLang="ja-JP" sz="3200" dirty="0">
              <a:solidFill>
                <a:schemeClr val="tx1"/>
              </a:solidFill>
              <a:latin typeface="Ancizar Sans Regular Italic" pitchFamily="50" charset="0"/>
              <a:ea typeface="Times New Roman" charset="0"/>
              <a:cs typeface="Arial" panose="020B0604020202020204" pitchFamily="34" charset="0"/>
            </a:endParaRPr>
          </a:p>
          <a:p>
            <a:pPr algn="ctr"/>
            <a:r>
              <a:rPr lang="es-CO" sz="3200" baseline="30000" dirty="0">
                <a:solidFill>
                  <a:schemeClr val="tx1"/>
                </a:solidFill>
                <a:latin typeface="Ancizar Sans Regular Italic" pitchFamily="50" charset="0"/>
                <a:cs typeface="Arial" panose="020B0604020202020204" pitchFamily="34" charset="0"/>
              </a:rPr>
              <a:t>2</a:t>
            </a:r>
            <a:r>
              <a:rPr lang="es-CO" sz="3200" dirty="0">
                <a:solidFill>
                  <a:schemeClr val="tx1"/>
                </a:solidFill>
                <a:latin typeface="Ancizar Sans Regular Italic" pitchFamily="50" charset="0"/>
                <a:cs typeface="Arial" panose="020B0604020202020204" pitchFamily="34" charset="0"/>
              </a:rPr>
              <a:t> </a:t>
            </a:r>
            <a:r>
              <a:rPr lang="en-US" sz="3200" dirty="0">
                <a:solidFill>
                  <a:schemeClr val="tx1"/>
                </a:solidFill>
                <a:latin typeface="Ancizar Sans Regular Italic" pitchFamily="50" charset="0"/>
                <a:cs typeface="Arial" panose="020B0604020202020204" pitchFamily="34" charset="0"/>
              </a:rPr>
              <a:t>Department of Geosciences and Natural Resource Management Forest, Nature and Biomass, university of Copenhagen (</a:t>
            </a:r>
            <a:r>
              <a:rPr lang="en-US" sz="3200" dirty="0" err="1">
                <a:solidFill>
                  <a:schemeClr val="tx1"/>
                </a:solidFill>
                <a:latin typeface="Ancizar Sans Regular Italic" pitchFamily="50" charset="0"/>
                <a:cs typeface="Arial" panose="020B0604020202020204" pitchFamily="34" charset="0"/>
              </a:rPr>
              <a:t>Dinamarca</a:t>
            </a:r>
            <a:r>
              <a:rPr lang="en-US" sz="3200" dirty="0">
                <a:solidFill>
                  <a:schemeClr val="tx1"/>
                </a:solidFill>
                <a:latin typeface="Ancizar Sans Regular Italic" pitchFamily="50" charset="0"/>
                <a:cs typeface="Arial" panose="020B0604020202020204" pitchFamily="34" charset="0"/>
              </a:rPr>
              <a:t>)</a:t>
            </a: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02648" y="1977023"/>
            <a:ext cx="5990100" cy="2231312"/>
          </a:xfrm>
          <a:prstGeom prst="rect">
            <a:avLst/>
          </a:prstGeom>
        </p:spPr>
      </p:pic>
      <p:sp>
        <p:nvSpPr>
          <p:cNvPr id="8" name="CuadroTexto 7">
            <a:extLst>
              <a:ext uri="{FF2B5EF4-FFF2-40B4-BE49-F238E27FC236}">
                <a16:creationId xmlns:a16="http://schemas.microsoft.com/office/drawing/2014/main" id="{D6F31E67-7E5C-4758-B486-8BC6DCC4289E}"/>
              </a:ext>
            </a:extLst>
          </p:cNvPr>
          <p:cNvSpPr txBox="1"/>
          <p:nvPr/>
        </p:nvSpPr>
        <p:spPr>
          <a:xfrm>
            <a:off x="702949" y="12800301"/>
            <a:ext cx="8233490" cy="24899124"/>
          </a:xfrm>
          <a:prstGeom prst="rect">
            <a:avLst/>
          </a:prstGeom>
          <a:noFill/>
        </p:spPr>
        <p:txBody>
          <a:bodyPr wrap="square" rtlCol="0">
            <a:spAutoFit/>
          </a:bodyPr>
          <a:lstStyle/>
          <a:p>
            <a:r>
              <a:rPr lang="es-MX" sz="5400" dirty="0" err="1">
                <a:solidFill>
                  <a:srgbClr val="011893"/>
                </a:solidFill>
                <a:latin typeface="Ancizar Sans Bold Italic" pitchFamily="50" charset="0"/>
              </a:rPr>
              <a:t>Introduction</a:t>
            </a:r>
            <a:endParaRPr lang="es-CO" sz="3600" dirty="0">
              <a:latin typeface="Ancizar Sans Regular" pitchFamily="50" charset="0"/>
            </a:endParaRPr>
          </a:p>
          <a:p>
            <a:pPr algn="just"/>
            <a:r>
              <a:rPr lang="en-US" sz="2800" dirty="0">
                <a:latin typeface="Ancizar Sans Regular" pitchFamily="50" charset="0"/>
              </a:rPr>
              <a:t>The beneficial effects of silicon for plants have been noticed for more than a century, but only during the last two decades has its role in high productivity agriculture systems been thoroughly studied. The presence of silicon in plants contributes stress-relief mechanisms for environmental events such as drought and pathogen attack. Because of the importance of crops such as wheat, barley, rice, and other grasses that accumulate Si, understanding the relationship between this element and plant science is the focus of numerous scientific efforts. Si quantification is a difficult and costly task, and destructive wet chemistry methods are commonly used. With the recent development of chemometric tools, analysis of silicon in complex matrices have has been proved feasible</a:t>
            </a:r>
            <a:r>
              <a:rPr lang="en-US" sz="4000" dirty="0">
                <a:latin typeface="Ancizar Sans Regular" pitchFamily="50" charset="0"/>
              </a:rPr>
              <a:t>. </a:t>
            </a:r>
            <a:endParaRPr lang="es-MX" sz="4000" dirty="0">
              <a:solidFill>
                <a:srgbClr val="011893"/>
              </a:solidFill>
              <a:latin typeface="Ancizar Sans Regular" pitchFamily="50" charset="0"/>
            </a:endParaRPr>
          </a:p>
          <a:p>
            <a:r>
              <a:rPr lang="es-MX" sz="5400" dirty="0" err="1">
                <a:solidFill>
                  <a:srgbClr val="011893"/>
                </a:solidFill>
                <a:latin typeface="Ancizar Sans Bold Italic" pitchFamily="50" charset="0"/>
              </a:rPr>
              <a:t>Methods</a:t>
            </a:r>
            <a:endParaRPr lang="es-MX" sz="5400" dirty="0">
              <a:solidFill>
                <a:srgbClr val="011893"/>
              </a:solidFill>
              <a:latin typeface="Ancizar Sans Bold Italic" pitchFamily="50" charset="0"/>
            </a:endParaRPr>
          </a:p>
          <a:p>
            <a:endParaRPr lang="es-MX" sz="5400" dirty="0">
              <a:solidFill>
                <a:srgbClr val="011893"/>
              </a:solidFill>
              <a:latin typeface="Ancizar Sans Bold Italic" pitchFamily="50" charset="0"/>
            </a:endParaRPr>
          </a:p>
          <a:p>
            <a:endParaRPr lang="es-MX" sz="5400" dirty="0">
              <a:solidFill>
                <a:srgbClr val="011893"/>
              </a:solidFill>
              <a:latin typeface="Ancizar Sans Bold Italic" pitchFamily="50" charset="0"/>
            </a:endParaRPr>
          </a:p>
          <a:p>
            <a:endParaRPr lang="es-MX" sz="5400" dirty="0">
              <a:solidFill>
                <a:srgbClr val="011893"/>
              </a:solidFill>
              <a:latin typeface="Ancizar Sans Bold Italic" pitchFamily="50" charset="0"/>
            </a:endParaRPr>
          </a:p>
          <a:p>
            <a:endParaRPr lang="es-MX" sz="5400" dirty="0">
              <a:solidFill>
                <a:srgbClr val="011893"/>
              </a:solidFill>
              <a:latin typeface="Ancizar Sans Bold Italic" pitchFamily="50" charset="0"/>
            </a:endParaRPr>
          </a:p>
          <a:p>
            <a:endParaRPr lang="es-MX" sz="6600" dirty="0">
              <a:solidFill>
                <a:srgbClr val="011893"/>
              </a:solidFill>
              <a:latin typeface="Ancizar Sans Bold Italic" pitchFamily="50" charset="0"/>
            </a:endParaRPr>
          </a:p>
          <a:p>
            <a:endParaRPr lang="es-MX" sz="6600" dirty="0">
              <a:solidFill>
                <a:srgbClr val="011893"/>
              </a:solidFill>
              <a:latin typeface="Ancizar Sans Bold Italic" pitchFamily="50" charset="0"/>
            </a:endParaRPr>
          </a:p>
          <a:p>
            <a:pPr algn="just"/>
            <a:endParaRPr lang="es-MX" sz="3600" dirty="0">
              <a:latin typeface="Ancizar Sans Regular" pitchFamily="50" charset="0"/>
            </a:endParaRPr>
          </a:p>
          <a:p>
            <a:pPr algn="just"/>
            <a:r>
              <a:rPr lang="es-MX" sz="3600" dirty="0">
                <a:latin typeface="Ancizar Sans Regular" pitchFamily="50" charset="0"/>
              </a:rPr>
              <a:t>Se cultivaron, mediante cultivo hidropónico, tres grupos de plantas de trigo. Éstos grupos se diferenciaron por el suministro de silicio en forma de Na</a:t>
            </a:r>
            <a:r>
              <a:rPr lang="es-MX" sz="3600" baseline="-25000" dirty="0">
                <a:latin typeface="Ancizar Sans Regular" pitchFamily="50" charset="0"/>
              </a:rPr>
              <a:t>2</a:t>
            </a:r>
            <a:r>
              <a:rPr lang="es-MX" sz="3600" dirty="0">
                <a:latin typeface="Ancizar Sans Regular" pitchFamily="50" charset="0"/>
              </a:rPr>
              <a:t>SiO</a:t>
            </a:r>
            <a:r>
              <a:rPr lang="es-MX" sz="3600" baseline="-25000" dirty="0">
                <a:latin typeface="Ancizar Sans Regular" pitchFamily="50" charset="0"/>
              </a:rPr>
              <a:t>3</a:t>
            </a:r>
            <a:r>
              <a:rPr lang="es-MX" sz="3600" dirty="0">
                <a:latin typeface="Ancizar Sans Regular" pitchFamily="50" charset="0"/>
              </a:rPr>
              <a:t>. Las plantas del primer grupo, definido como (Si +), crecieron durante 90 días en presencia de</a:t>
            </a:r>
            <a:r>
              <a:rPr lang="es-MX" sz="4800" dirty="0">
                <a:latin typeface="Ancizar Sans Regular" pitchFamily="50" charset="0"/>
              </a:rPr>
              <a:t> </a:t>
            </a:r>
            <a:r>
              <a:rPr lang="es-MX" sz="3600" dirty="0">
                <a:latin typeface="Ancizar Sans Regular" pitchFamily="50" charset="0"/>
              </a:rPr>
              <a:t>Na</a:t>
            </a:r>
            <a:r>
              <a:rPr lang="es-MX" sz="3600" baseline="-25000" dirty="0">
                <a:latin typeface="Ancizar Sans Regular" pitchFamily="50" charset="0"/>
              </a:rPr>
              <a:t>2</a:t>
            </a:r>
            <a:r>
              <a:rPr lang="es-MX" sz="3600" dirty="0">
                <a:latin typeface="Ancizar Sans Regular" pitchFamily="50" charset="0"/>
              </a:rPr>
              <a:t>SiO</a:t>
            </a:r>
            <a:r>
              <a:rPr lang="es-MX" sz="3600" baseline="-25000" dirty="0">
                <a:latin typeface="Ancizar Sans Regular" pitchFamily="50" charset="0"/>
              </a:rPr>
              <a:t>3 </a:t>
            </a:r>
            <a:r>
              <a:rPr lang="es-MX" sz="3600" dirty="0">
                <a:latin typeface="Ancizar Sans Regular" pitchFamily="50" charset="0"/>
              </a:rPr>
              <a:t> 1.5 </a:t>
            </a:r>
            <a:r>
              <a:rPr lang="es-MX" sz="3600" dirty="0" err="1">
                <a:latin typeface="Ancizar Sans Regular" pitchFamily="50" charset="0"/>
              </a:rPr>
              <a:t>mM.</a:t>
            </a:r>
            <a:r>
              <a:rPr lang="es-MX" sz="3600" dirty="0">
                <a:latin typeface="Ancizar Sans Regular" pitchFamily="50" charset="0"/>
              </a:rPr>
              <a:t> Las plantas del grupo definido como (Si ++) crecieron sin suministro de silicio hasta el día 85, en el que una solución 1.5 </a:t>
            </a:r>
            <a:r>
              <a:rPr lang="es-MX" sz="3600" dirty="0" err="1">
                <a:latin typeface="Ancizar Sans Regular" pitchFamily="50" charset="0"/>
              </a:rPr>
              <a:t>mM</a:t>
            </a:r>
            <a:r>
              <a:rPr lang="es-MX" sz="3600" dirty="0">
                <a:latin typeface="Ancizar Sans Regular" pitchFamily="50" charset="0"/>
              </a:rPr>
              <a:t> de Na</a:t>
            </a:r>
            <a:r>
              <a:rPr lang="es-MX" sz="3600" baseline="-25000" dirty="0">
                <a:latin typeface="Ancizar Sans Regular" pitchFamily="50" charset="0"/>
              </a:rPr>
              <a:t>2</a:t>
            </a:r>
            <a:r>
              <a:rPr lang="es-MX" sz="3600" dirty="0">
                <a:latin typeface="Ancizar Sans Regular" pitchFamily="50" charset="0"/>
              </a:rPr>
              <a:t>SiO</a:t>
            </a:r>
            <a:r>
              <a:rPr lang="es-MX" sz="3600" baseline="-25000" dirty="0">
                <a:latin typeface="Ancizar Sans Regular" pitchFamily="50" charset="0"/>
              </a:rPr>
              <a:t>3 </a:t>
            </a:r>
            <a:r>
              <a:rPr lang="es-MX" sz="3600" dirty="0">
                <a:latin typeface="Ancizar Sans Regular" pitchFamily="50" charset="0"/>
              </a:rPr>
              <a:t>fue añadida al tanque que las contenía. A su vez, se cultivó un tercer grupo de plantas control a las que no se les suministró silicio (Si-) durante todo el proceso. </a:t>
            </a:r>
            <a:endParaRPr lang="es-MX" sz="3600" dirty="0">
              <a:solidFill>
                <a:srgbClr val="011893"/>
              </a:solidFill>
              <a:latin typeface="Ancizar Sans Bold Italic" pitchFamily="50" charset="0"/>
            </a:endParaRPr>
          </a:p>
          <a:p>
            <a:endParaRPr lang="es-MX" sz="6600" dirty="0">
              <a:solidFill>
                <a:srgbClr val="011893"/>
              </a:solidFill>
              <a:latin typeface="Ancizar Sans Bold Italic" pitchFamily="50" charset="0"/>
            </a:endParaRPr>
          </a:p>
          <a:p>
            <a:endParaRPr lang="es-CO" sz="6600" dirty="0">
              <a:solidFill>
                <a:srgbClr val="011893"/>
              </a:solidFill>
              <a:latin typeface="Ancizar Sans Bold Italic" pitchFamily="50" charset="0"/>
            </a:endParaRPr>
          </a:p>
        </p:txBody>
      </p:sp>
      <p:sp>
        <p:nvSpPr>
          <p:cNvPr id="17" name="CuadroTexto 16">
            <a:extLst>
              <a:ext uri="{FF2B5EF4-FFF2-40B4-BE49-F238E27FC236}">
                <a16:creationId xmlns:a16="http://schemas.microsoft.com/office/drawing/2014/main" id="{187C250B-FC45-4189-8307-495A4B34921C}"/>
              </a:ext>
            </a:extLst>
          </p:cNvPr>
          <p:cNvSpPr txBox="1"/>
          <p:nvPr/>
        </p:nvSpPr>
        <p:spPr>
          <a:xfrm>
            <a:off x="9839780" y="34826051"/>
            <a:ext cx="21410154" cy="2954655"/>
          </a:xfrm>
          <a:prstGeom prst="rect">
            <a:avLst/>
          </a:prstGeom>
          <a:noFill/>
        </p:spPr>
        <p:txBody>
          <a:bodyPr wrap="square" rtlCol="0">
            <a:spAutoFit/>
          </a:bodyPr>
          <a:lstStyle/>
          <a:p>
            <a:r>
              <a:rPr lang="es-MX" sz="5400" dirty="0" err="1">
                <a:solidFill>
                  <a:srgbClr val="011893"/>
                </a:solidFill>
                <a:latin typeface="Ancizar Sans Bold Italic" pitchFamily="50" charset="0"/>
              </a:rPr>
              <a:t>Conclusion</a:t>
            </a:r>
            <a:endParaRPr lang="es-MX" sz="6600" dirty="0">
              <a:solidFill>
                <a:srgbClr val="011893"/>
              </a:solidFill>
              <a:latin typeface="Ancizar Sans Bold Italic" pitchFamily="50" charset="0"/>
            </a:endParaRPr>
          </a:p>
          <a:p>
            <a:endParaRPr lang="es-MX" sz="6600" dirty="0">
              <a:solidFill>
                <a:srgbClr val="011893"/>
              </a:solidFill>
              <a:latin typeface="Ancizar Sans Bold Italic" pitchFamily="50" charset="0"/>
            </a:endParaRPr>
          </a:p>
          <a:p>
            <a:endParaRPr lang="es-CO" sz="6600" dirty="0">
              <a:solidFill>
                <a:srgbClr val="011893"/>
              </a:solidFill>
              <a:latin typeface="Ancizar Sans Bold Italic" pitchFamily="50" charset="0"/>
            </a:endParaRPr>
          </a:p>
        </p:txBody>
      </p:sp>
      <p:sp>
        <p:nvSpPr>
          <p:cNvPr id="21" name="CuadroTexto 20">
            <a:extLst>
              <a:ext uri="{FF2B5EF4-FFF2-40B4-BE49-F238E27FC236}">
                <a16:creationId xmlns:a16="http://schemas.microsoft.com/office/drawing/2014/main" id="{8A7676A8-7A72-4C0A-AB9A-D54C420833D5}"/>
              </a:ext>
            </a:extLst>
          </p:cNvPr>
          <p:cNvSpPr txBox="1"/>
          <p:nvPr/>
        </p:nvSpPr>
        <p:spPr>
          <a:xfrm>
            <a:off x="9839780" y="38069520"/>
            <a:ext cx="21547124" cy="4431983"/>
          </a:xfrm>
          <a:prstGeom prst="rect">
            <a:avLst/>
          </a:prstGeom>
          <a:noFill/>
        </p:spPr>
        <p:txBody>
          <a:bodyPr wrap="square" rtlCol="0">
            <a:spAutoFit/>
          </a:bodyPr>
          <a:lstStyle/>
          <a:p>
            <a:r>
              <a:rPr lang="es-MX" sz="5400" dirty="0" err="1">
                <a:solidFill>
                  <a:srgbClr val="011893"/>
                </a:solidFill>
                <a:latin typeface="Ancizar Sans Bold Italic" pitchFamily="50" charset="0"/>
              </a:rPr>
              <a:t>References</a:t>
            </a:r>
            <a:endParaRPr lang="es-MX" sz="6600" dirty="0">
              <a:solidFill>
                <a:srgbClr val="011893"/>
              </a:solidFill>
              <a:latin typeface="Ancizar Sans Bold Italic" pitchFamily="50" charset="0"/>
            </a:endParaRPr>
          </a:p>
          <a:p>
            <a:pPr algn="just"/>
            <a:r>
              <a:rPr lang="es-MX" sz="3200" dirty="0">
                <a:latin typeface="Ancizar Sans Light" pitchFamily="50" charset="0"/>
              </a:rPr>
              <a:t>[1] </a:t>
            </a:r>
            <a:r>
              <a:rPr lang="es-CO" sz="3200" dirty="0">
                <a:latin typeface="Ancizar Sans Light" pitchFamily="50" charset="0"/>
              </a:rPr>
              <a:t>Chen, H., Ferrari, C., </a:t>
            </a:r>
            <a:r>
              <a:rPr lang="es-CO" sz="3200" dirty="0" err="1">
                <a:latin typeface="Ancizar Sans Light" pitchFamily="50" charset="0"/>
              </a:rPr>
              <a:t>Angiuli</a:t>
            </a:r>
            <a:r>
              <a:rPr lang="es-CO" sz="3200" dirty="0">
                <a:latin typeface="Ancizar Sans Light" pitchFamily="50" charset="0"/>
              </a:rPr>
              <a:t>, M., Yao, J., </a:t>
            </a:r>
            <a:r>
              <a:rPr lang="es-CO" sz="3200" dirty="0" err="1">
                <a:latin typeface="Ancizar Sans Light" pitchFamily="50" charset="0"/>
              </a:rPr>
              <a:t>Raspi</a:t>
            </a:r>
            <a:r>
              <a:rPr lang="es-CO" sz="3200" dirty="0">
                <a:latin typeface="Ancizar Sans Light" pitchFamily="50" charset="0"/>
              </a:rPr>
              <a:t>, C., &amp; </a:t>
            </a:r>
            <a:r>
              <a:rPr lang="es-CO" sz="3200" dirty="0" err="1">
                <a:latin typeface="Ancizar Sans Light" pitchFamily="50" charset="0"/>
              </a:rPr>
              <a:t>Bramanti</a:t>
            </a:r>
            <a:r>
              <a:rPr lang="es-CO" sz="3200" dirty="0">
                <a:latin typeface="Ancizar Sans Light" pitchFamily="50" charset="0"/>
              </a:rPr>
              <a:t>, E. (2010). </a:t>
            </a:r>
            <a:r>
              <a:rPr lang="es-CO" sz="3200" dirty="0" err="1">
                <a:latin typeface="Ancizar Sans Light" pitchFamily="50" charset="0"/>
              </a:rPr>
              <a:t>Qualitative</a:t>
            </a:r>
            <a:r>
              <a:rPr lang="es-CO" sz="3200" dirty="0">
                <a:latin typeface="Ancizar Sans Light" pitchFamily="50" charset="0"/>
              </a:rPr>
              <a:t> and </a:t>
            </a:r>
            <a:r>
              <a:rPr lang="es-CO" sz="3200" dirty="0" err="1">
                <a:latin typeface="Ancizar Sans Light" pitchFamily="50" charset="0"/>
              </a:rPr>
              <a:t>quantitative</a:t>
            </a:r>
            <a:r>
              <a:rPr lang="es-CO" sz="3200" dirty="0">
                <a:latin typeface="Ancizar Sans Light" pitchFamily="50" charset="0"/>
              </a:rPr>
              <a:t> </a:t>
            </a:r>
            <a:r>
              <a:rPr lang="es-CO" sz="3200" dirty="0" err="1">
                <a:latin typeface="Ancizar Sans Light" pitchFamily="50" charset="0"/>
              </a:rPr>
              <a:t>analysis</a:t>
            </a:r>
            <a:r>
              <a:rPr lang="es-CO" sz="3200" dirty="0">
                <a:latin typeface="Ancizar Sans Light" pitchFamily="50" charset="0"/>
              </a:rPr>
              <a:t> </a:t>
            </a:r>
            <a:r>
              <a:rPr lang="es-CO" sz="3200" dirty="0" err="1">
                <a:latin typeface="Ancizar Sans Light" pitchFamily="50" charset="0"/>
              </a:rPr>
              <a:t>of</a:t>
            </a:r>
            <a:r>
              <a:rPr lang="es-CO" sz="3200" dirty="0">
                <a:latin typeface="Ancizar Sans Light" pitchFamily="50" charset="0"/>
              </a:rPr>
              <a:t> </a:t>
            </a:r>
            <a:r>
              <a:rPr lang="es-CO" sz="3200" dirty="0" err="1">
                <a:latin typeface="Ancizar Sans Light" pitchFamily="50" charset="0"/>
              </a:rPr>
              <a:t>wood</a:t>
            </a:r>
            <a:r>
              <a:rPr lang="es-CO" sz="3200" dirty="0">
                <a:latin typeface="Ancizar Sans Light" pitchFamily="50" charset="0"/>
              </a:rPr>
              <a:t> </a:t>
            </a:r>
            <a:r>
              <a:rPr lang="es-CO" sz="3200" dirty="0" err="1">
                <a:latin typeface="Ancizar Sans Light" pitchFamily="50" charset="0"/>
              </a:rPr>
              <a:t>samples</a:t>
            </a:r>
            <a:r>
              <a:rPr lang="es-CO" sz="3200" dirty="0">
                <a:latin typeface="Ancizar Sans Light" pitchFamily="50" charset="0"/>
              </a:rPr>
              <a:t> </a:t>
            </a:r>
            <a:r>
              <a:rPr lang="es-CO" sz="3200" dirty="0" err="1">
                <a:latin typeface="Ancizar Sans Light" pitchFamily="50" charset="0"/>
              </a:rPr>
              <a:t>by</a:t>
            </a:r>
            <a:r>
              <a:rPr lang="es-CO" sz="3200" dirty="0">
                <a:latin typeface="Ancizar Sans Light" pitchFamily="50" charset="0"/>
              </a:rPr>
              <a:t> Fourier </a:t>
            </a:r>
            <a:r>
              <a:rPr lang="es-CO" sz="3200" dirty="0" err="1">
                <a:latin typeface="Ancizar Sans Light" pitchFamily="50" charset="0"/>
              </a:rPr>
              <a:t>transform</a:t>
            </a:r>
            <a:r>
              <a:rPr lang="es-CO" sz="3200" dirty="0">
                <a:latin typeface="Ancizar Sans Light" pitchFamily="50" charset="0"/>
              </a:rPr>
              <a:t> </a:t>
            </a:r>
            <a:r>
              <a:rPr lang="es-CO" sz="3200" dirty="0" err="1">
                <a:latin typeface="Ancizar Sans Light" pitchFamily="50" charset="0"/>
              </a:rPr>
              <a:t>infrared</a:t>
            </a:r>
            <a:r>
              <a:rPr lang="es-CO" sz="3200" dirty="0">
                <a:latin typeface="Ancizar Sans Light" pitchFamily="50" charset="0"/>
              </a:rPr>
              <a:t> </a:t>
            </a:r>
            <a:r>
              <a:rPr lang="es-CO" sz="3200" dirty="0" err="1">
                <a:latin typeface="Ancizar Sans Light" pitchFamily="50" charset="0"/>
              </a:rPr>
              <a:t>spectroscopy</a:t>
            </a:r>
            <a:r>
              <a:rPr lang="es-CO" sz="3200" dirty="0">
                <a:latin typeface="Ancizar Sans Light" pitchFamily="50" charset="0"/>
              </a:rPr>
              <a:t> and </a:t>
            </a:r>
            <a:r>
              <a:rPr lang="es-CO" sz="3200" dirty="0" err="1">
                <a:latin typeface="Ancizar Sans Light" pitchFamily="50" charset="0"/>
              </a:rPr>
              <a:t>multivariate</a:t>
            </a:r>
            <a:r>
              <a:rPr lang="es-CO" sz="3200" dirty="0">
                <a:latin typeface="Ancizar Sans Light" pitchFamily="50" charset="0"/>
              </a:rPr>
              <a:t> </a:t>
            </a:r>
            <a:r>
              <a:rPr lang="es-CO" sz="3200" dirty="0" err="1">
                <a:latin typeface="Ancizar Sans Light" pitchFamily="50" charset="0"/>
              </a:rPr>
              <a:t>analysis</a:t>
            </a:r>
            <a:r>
              <a:rPr lang="es-CO" sz="3200" dirty="0">
                <a:latin typeface="Ancizar Sans Light" pitchFamily="50" charset="0"/>
              </a:rPr>
              <a:t>. </a:t>
            </a:r>
            <a:r>
              <a:rPr lang="es-CO" sz="3200" i="1" dirty="0" err="1">
                <a:latin typeface="Ancizar Sans Light" pitchFamily="50" charset="0"/>
              </a:rPr>
              <a:t>Carbohydrate</a:t>
            </a:r>
            <a:r>
              <a:rPr lang="es-CO" sz="3200" i="1" dirty="0">
                <a:latin typeface="Ancizar Sans Light" pitchFamily="50" charset="0"/>
              </a:rPr>
              <a:t> </a:t>
            </a:r>
            <a:r>
              <a:rPr lang="es-CO" sz="3200" i="1" dirty="0" err="1">
                <a:latin typeface="Ancizar Sans Light" pitchFamily="50" charset="0"/>
              </a:rPr>
              <a:t>polymers</a:t>
            </a:r>
            <a:r>
              <a:rPr lang="es-CO" sz="3200" dirty="0">
                <a:latin typeface="Ancizar Sans Light" pitchFamily="50" charset="0"/>
              </a:rPr>
              <a:t>, </a:t>
            </a:r>
            <a:r>
              <a:rPr lang="es-CO" sz="3200" i="1" dirty="0">
                <a:latin typeface="Ancizar Sans Light" pitchFamily="50" charset="0"/>
              </a:rPr>
              <a:t>82</a:t>
            </a:r>
            <a:r>
              <a:rPr lang="es-CO" sz="3200" dirty="0">
                <a:latin typeface="Ancizar Sans Light" pitchFamily="50" charset="0"/>
              </a:rPr>
              <a:t>(3), 772-778.</a:t>
            </a:r>
            <a:endParaRPr lang="es-MX" sz="3200" dirty="0">
              <a:solidFill>
                <a:srgbClr val="011893"/>
              </a:solidFill>
              <a:latin typeface="Ancizar Sans Light" pitchFamily="50" charset="0"/>
            </a:endParaRPr>
          </a:p>
          <a:p>
            <a:r>
              <a:rPr lang="es-MX" sz="3200" dirty="0">
                <a:solidFill>
                  <a:srgbClr val="011893"/>
                </a:solidFill>
                <a:latin typeface="Ancizar Sans Light" pitchFamily="50" charset="0"/>
              </a:rPr>
              <a:t> </a:t>
            </a:r>
            <a:r>
              <a:rPr lang="es-MX" sz="3200" dirty="0">
                <a:latin typeface="Ancizar Sans Light" pitchFamily="50" charset="0"/>
              </a:rPr>
              <a:t>[2]  </a:t>
            </a:r>
            <a:r>
              <a:rPr lang="es-CO" sz="2800" dirty="0" err="1">
                <a:latin typeface="Ancizar Sans Light" pitchFamily="50" charset="0"/>
              </a:rPr>
              <a:t>Varmuza</a:t>
            </a:r>
            <a:r>
              <a:rPr lang="es-CO" sz="3200" dirty="0">
                <a:latin typeface="Ancizar Sans Light" pitchFamily="50" charset="0"/>
              </a:rPr>
              <a:t>, K., &amp; </a:t>
            </a:r>
            <a:r>
              <a:rPr lang="es-CO" sz="3200" dirty="0" err="1">
                <a:latin typeface="Ancizar Sans Light" pitchFamily="50" charset="0"/>
              </a:rPr>
              <a:t>Filzmoser</a:t>
            </a:r>
            <a:r>
              <a:rPr lang="es-CO" sz="3200" dirty="0">
                <a:latin typeface="Ancizar Sans Light" pitchFamily="50" charset="0"/>
              </a:rPr>
              <a:t>, P. </a:t>
            </a:r>
            <a:r>
              <a:rPr lang="en-US" sz="3200" dirty="0">
                <a:latin typeface="Ancizar Sans Light" pitchFamily="50" charset="0"/>
              </a:rPr>
              <a:t>Introduction to multivariate statistical analysis in </a:t>
            </a:r>
            <a:r>
              <a:rPr lang="es-CO" sz="3200" dirty="0" err="1">
                <a:latin typeface="Ancizar Sans Light" pitchFamily="50" charset="0"/>
              </a:rPr>
              <a:t>chemometrics</a:t>
            </a:r>
            <a:r>
              <a:rPr lang="es-CO" sz="3200" dirty="0">
                <a:latin typeface="Ancizar Sans Light" pitchFamily="50" charset="0"/>
              </a:rPr>
              <a:t>. CRC </a:t>
            </a:r>
            <a:r>
              <a:rPr lang="es-CO" sz="3200" dirty="0" err="1">
                <a:latin typeface="Ancizar Sans Light" pitchFamily="50" charset="0"/>
              </a:rPr>
              <a:t>press</a:t>
            </a:r>
            <a:r>
              <a:rPr lang="es-CO" sz="3200" dirty="0">
                <a:latin typeface="Ancizar Sans Light" pitchFamily="50" charset="0"/>
              </a:rPr>
              <a:t>, 2016</a:t>
            </a:r>
            <a:r>
              <a:rPr lang="es-CO" sz="3200" dirty="0">
                <a:latin typeface="Ancizar Sans Regular" pitchFamily="50" charset="0"/>
              </a:rPr>
              <a:t>.</a:t>
            </a:r>
            <a:endParaRPr lang="es-MX" sz="3200" dirty="0">
              <a:solidFill>
                <a:srgbClr val="011893"/>
              </a:solidFill>
              <a:latin typeface="Ancizar Sans Regular" pitchFamily="50" charset="0"/>
            </a:endParaRPr>
          </a:p>
          <a:p>
            <a:endParaRPr lang="es-MX" sz="6600" dirty="0">
              <a:solidFill>
                <a:srgbClr val="011893"/>
              </a:solidFill>
              <a:latin typeface="Ancizar Sans Bold Italic" pitchFamily="50" charset="0"/>
            </a:endParaRPr>
          </a:p>
          <a:p>
            <a:endParaRPr lang="es-CO" sz="6600" dirty="0">
              <a:solidFill>
                <a:srgbClr val="011893"/>
              </a:solidFill>
              <a:latin typeface="Ancizar Sans Bold Italic" pitchFamily="50" charset="0"/>
            </a:endParaRPr>
          </a:p>
        </p:txBody>
      </p:sp>
      <p:sp>
        <p:nvSpPr>
          <p:cNvPr id="23" name="CuadroTexto 22">
            <a:extLst>
              <a:ext uri="{FF2B5EF4-FFF2-40B4-BE49-F238E27FC236}">
                <a16:creationId xmlns:a16="http://schemas.microsoft.com/office/drawing/2014/main" id="{55B508C6-6AAA-4758-854F-0E47BFDD89F5}"/>
              </a:ext>
            </a:extLst>
          </p:cNvPr>
          <p:cNvSpPr txBox="1"/>
          <p:nvPr/>
        </p:nvSpPr>
        <p:spPr>
          <a:xfrm>
            <a:off x="9588205" y="13022213"/>
            <a:ext cx="3924369" cy="923330"/>
          </a:xfrm>
          <a:prstGeom prst="rect">
            <a:avLst/>
          </a:prstGeom>
          <a:noFill/>
        </p:spPr>
        <p:txBody>
          <a:bodyPr wrap="square" rtlCol="0">
            <a:spAutoFit/>
          </a:bodyPr>
          <a:lstStyle/>
          <a:p>
            <a:r>
              <a:rPr lang="es-MX" sz="5400" dirty="0" err="1">
                <a:solidFill>
                  <a:srgbClr val="011893"/>
                </a:solidFill>
                <a:latin typeface="Ancizar Sans Bold Italic" pitchFamily="50" charset="0"/>
              </a:rPr>
              <a:t>Results</a:t>
            </a:r>
            <a:endParaRPr lang="es-MX" sz="6600" dirty="0">
              <a:solidFill>
                <a:srgbClr val="011893"/>
              </a:solidFill>
              <a:latin typeface="Ancizar Sans Bold Italic" pitchFamily="50" charset="0"/>
            </a:endParaRPr>
          </a:p>
        </p:txBody>
      </p:sp>
      <p:pic>
        <p:nvPicPr>
          <p:cNvPr id="24" name="Picture 3">
            <a:extLst>
              <a:ext uri="{FF2B5EF4-FFF2-40B4-BE49-F238E27FC236}">
                <a16:creationId xmlns:a16="http://schemas.microsoft.com/office/drawing/2014/main" id="{0D352615-5441-4392-AD85-F5092866FD63}"/>
              </a:ext>
            </a:extLst>
          </p:cNvPr>
          <p:cNvPicPr/>
          <p:nvPr/>
        </p:nvPicPr>
        <p:blipFill rotWithShape="1">
          <a:blip r:embed="rId3" cstate="print">
            <a:extLst>
              <a:ext uri="{28A0092B-C50C-407E-A947-70E740481C1C}">
                <a14:useLocalDpi xmlns:a14="http://schemas.microsoft.com/office/drawing/2010/main" val="0"/>
              </a:ext>
            </a:extLst>
          </a:blip>
          <a:srcRect l="25843" t="3310" r="1"/>
          <a:stretch/>
        </p:blipFill>
        <p:spPr bwMode="auto">
          <a:xfrm>
            <a:off x="2467254" y="35163216"/>
            <a:ext cx="6276696" cy="4157477"/>
          </a:xfrm>
          <a:prstGeom prst="rect">
            <a:avLst/>
          </a:prstGeom>
          <a:ln>
            <a:noFill/>
          </a:ln>
          <a:extLst>
            <a:ext uri="{53640926-AAD7-44D8-BBD7-CCE9431645EC}">
              <a14:shadowObscured xmlns:a14="http://schemas.microsoft.com/office/drawing/2010/main"/>
            </a:ext>
          </a:extLst>
        </p:spPr>
      </p:pic>
      <p:sp>
        <p:nvSpPr>
          <p:cNvPr id="27" name="CuadroTexto 26">
            <a:extLst>
              <a:ext uri="{FF2B5EF4-FFF2-40B4-BE49-F238E27FC236}">
                <a16:creationId xmlns:a16="http://schemas.microsoft.com/office/drawing/2014/main" id="{628BD6B5-2674-45CC-8E91-F96D5EF21442}"/>
              </a:ext>
            </a:extLst>
          </p:cNvPr>
          <p:cNvSpPr txBox="1"/>
          <p:nvPr/>
        </p:nvSpPr>
        <p:spPr>
          <a:xfrm>
            <a:off x="8936439" y="28977650"/>
            <a:ext cx="10304922" cy="584775"/>
          </a:xfrm>
          <a:prstGeom prst="rect">
            <a:avLst/>
          </a:prstGeom>
          <a:noFill/>
        </p:spPr>
        <p:txBody>
          <a:bodyPr wrap="square" rtlCol="0">
            <a:spAutoFit/>
          </a:bodyPr>
          <a:lstStyle/>
          <a:p>
            <a:pPr algn="ctr"/>
            <a:r>
              <a:rPr lang="es-CO" sz="3200" b="1" dirty="0">
                <a:solidFill>
                  <a:srgbClr val="011893"/>
                </a:solidFill>
                <a:latin typeface="Ancizar Sans Light" pitchFamily="50" charset="0"/>
              </a:rPr>
              <a:t>Figura #: </a:t>
            </a:r>
            <a:r>
              <a:rPr lang="es-CO" sz="3200" b="1" dirty="0">
                <a:latin typeface="Ancizar Sans Light" pitchFamily="50" charset="0"/>
              </a:rPr>
              <a:t>Procedimiento de pre procesamiento de datos.</a:t>
            </a:r>
            <a:endParaRPr lang="en-US" sz="3200" dirty="0">
              <a:latin typeface="Ancizar Sans Light" pitchFamily="50" charset="0"/>
            </a:endParaRPr>
          </a:p>
        </p:txBody>
      </p:sp>
      <p:sp>
        <p:nvSpPr>
          <p:cNvPr id="14" name="CuadroTexto 13"/>
          <p:cNvSpPr txBox="1"/>
          <p:nvPr/>
        </p:nvSpPr>
        <p:spPr>
          <a:xfrm>
            <a:off x="21315399" y="33644337"/>
            <a:ext cx="9743433" cy="1077218"/>
          </a:xfrm>
          <a:prstGeom prst="rect">
            <a:avLst/>
          </a:prstGeom>
          <a:noFill/>
        </p:spPr>
        <p:txBody>
          <a:bodyPr wrap="square" rtlCol="0">
            <a:spAutoFit/>
          </a:bodyPr>
          <a:lstStyle/>
          <a:p>
            <a:pPr algn="ctr"/>
            <a:r>
              <a:rPr lang="es-CO" sz="3200" b="1" dirty="0">
                <a:solidFill>
                  <a:srgbClr val="011893"/>
                </a:solidFill>
                <a:latin typeface="Ancizar Sans Bold" pitchFamily="50" charset="0"/>
              </a:rPr>
              <a:t>Figura #: </a:t>
            </a:r>
            <a:r>
              <a:rPr lang="es-CO" sz="3200" b="1" dirty="0">
                <a:latin typeface="Ancizar Sans Light" pitchFamily="50" charset="0"/>
              </a:rPr>
              <a:t>Error de predicci</a:t>
            </a:r>
            <a:r>
              <a:rPr lang="es-MX" sz="3200" b="1" dirty="0">
                <a:latin typeface="Ancizar Sans Light" pitchFamily="50" charset="0"/>
              </a:rPr>
              <a:t>ón para validación cruzada repetida en función de la complejidad del modelo</a:t>
            </a:r>
            <a:r>
              <a:rPr lang="es-CO" sz="3200" dirty="0">
                <a:latin typeface="Ancizar Sans Light" pitchFamily="50" charset="0"/>
              </a:rPr>
              <a:t>.</a:t>
            </a:r>
            <a:endParaRPr lang="en-US" sz="3200" dirty="0">
              <a:latin typeface="Ancizar Sans Light" pitchFamily="50" charset="0"/>
            </a:endParaRPr>
          </a:p>
        </p:txBody>
      </p:sp>
      <p:sp>
        <p:nvSpPr>
          <p:cNvPr id="30" name="CuadroTexto 29">
            <a:extLst>
              <a:ext uri="{FF2B5EF4-FFF2-40B4-BE49-F238E27FC236}">
                <a16:creationId xmlns:a16="http://schemas.microsoft.com/office/drawing/2014/main" id="{6B4FF9C4-9A78-446D-A2D7-98B1C85D849A}"/>
              </a:ext>
            </a:extLst>
          </p:cNvPr>
          <p:cNvSpPr txBox="1"/>
          <p:nvPr/>
        </p:nvSpPr>
        <p:spPr>
          <a:xfrm>
            <a:off x="672637" y="39320694"/>
            <a:ext cx="8233489" cy="1077218"/>
          </a:xfrm>
          <a:prstGeom prst="rect">
            <a:avLst/>
          </a:prstGeom>
          <a:noFill/>
        </p:spPr>
        <p:txBody>
          <a:bodyPr wrap="square" rtlCol="0">
            <a:spAutoFit/>
          </a:bodyPr>
          <a:lstStyle/>
          <a:p>
            <a:pPr algn="ctr"/>
            <a:r>
              <a:rPr lang="es-CO" sz="3200" b="1" dirty="0">
                <a:solidFill>
                  <a:srgbClr val="011893"/>
                </a:solidFill>
                <a:latin typeface="Ancizar Sans Bold" pitchFamily="50" charset="0"/>
              </a:rPr>
              <a:t>Imagen 1: </a:t>
            </a:r>
            <a:r>
              <a:rPr lang="es-CO" sz="3200" dirty="0">
                <a:latin typeface="Ancizar Sans Light" pitchFamily="50" charset="0"/>
              </a:rPr>
              <a:t>Proceso de cultivo de las muestras analizadas.</a:t>
            </a:r>
            <a:endParaRPr lang="en-US" sz="3200" dirty="0">
              <a:latin typeface="Ancizar Sans Light" pitchFamily="50" charset="0"/>
            </a:endParaRPr>
          </a:p>
        </p:txBody>
      </p:sp>
      <p:sp>
        <p:nvSpPr>
          <p:cNvPr id="31" name="CuadroTexto 30">
            <a:extLst>
              <a:ext uri="{FF2B5EF4-FFF2-40B4-BE49-F238E27FC236}">
                <a16:creationId xmlns:a16="http://schemas.microsoft.com/office/drawing/2014/main" id="{55B508C6-6AAA-4758-854F-0E47BFDD89F5}"/>
              </a:ext>
            </a:extLst>
          </p:cNvPr>
          <p:cNvSpPr txBox="1"/>
          <p:nvPr/>
        </p:nvSpPr>
        <p:spPr>
          <a:xfrm>
            <a:off x="1148864" y="9145394"/>
            <a:ext cx="29712135" cy="3631763"/>
          </a:xfrm>
          <a:prstGeom prst="rect">
            <a:avLst/>
          </a:prstGeom>
          <a:noFill/>
        </p:spPr>
        <p:txBody>
          <a:bodyPr wrap="square" rtlCol="0">
            <a:spAutoFit/>
          </a:bodyPr>
          <a:lstStyle/>
          <a:p>
            <a:pPr algn="just"/>
            <a:r>
              <a:rPr lang="es-MX" sz="4000" dirty="0" err="1">
                <a:solidFill>
                  <a:srgbClr val="011893"/>
                </a:solidFill>
                <a:latin typeface="Ancizar Sans Bold Italic" pitchFamily="50" charset="0"/>
              </a:rPr>
              <a:t>Abstract</a:t>
            </a:r>
            <a:endParaRPr lang="es-MX" sz="4000" dirty="0">
              <a:solidFill>
                <a:srgbClr val="011893"/>
              </a:solidFill>
              <a:latin typeface="Ancizar Sans Bold Italic" pitchFamily="50" charset="0"/>
            </a:endParaRPr>
          </a:p>
          <a:p>
            <a:pPr algn="just"/>
            <a:r>
              <a:rPr lang="en-US" sz="3800" dirty="0">
                <a:latin typeface="Ancizar Sans Light" pitchFamily="50" charset="0"/>
              </a:rPr>
              <a:t>Using varying sets of wave numbers selected by a genetic algorithm, a series of models based on multivariate ordinary least squares regression was built using baseline baseline-corrected ATR-FTIR spectra from wheat leaves samples. Models built with these sets showed a powerful strong correlation with the silicon content determined by elemental analysis. The performance in prediction of each model was assessed using repeated k-fold cross cross-validation, showing a maximum error of prediction (RMSEP) of 0.1% wt. with minimum model complexity of 4 selected variables. However, a strong dependence on the matrix was noted when compared with other plant tissues.</a:t>
            </a:r>
            <a:endParaRPr lang="es-MX" sz="3800" dirty="0">
              <a:latin typeface="Ancizar Sans Light" pitchFamily="50" charset="0"/>
            </a:endParaRPr>
          </a:p>
        </p:txBody>
      </p:sp>
      <p:grpSp>
        <p:nvGrpSpPr>
          <p:cNvPr id="47" name="Grupo 46"/>
          <p:cNvGrpSpPr/>
          <p:nvPr/>
        </p:nvGrpSpPr>
        <p:grpSpPr>
          <a:xfrm>
            <a:off x="5640233" y="22016241"/>
            <a:ext cx="2244562" cy="1670337"/>
            <a:chOff x="4967917" y="19662017"/>
            <a:chExt cx="2244562" cy="1670337"/>
          </a:xfrm>
        </p:grpSpPr>
        <p:pic>
          <p:nvPicPr>
            <p:cNvPr id="19" name="Imagen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7917" y="19662017"/>
              <a:ext cx="1670337" cy="1670337"/>
            </a:xfrm>
            <a:prstGeom prst="rect">
              <a:avLst/>
            </a:prstGeom>
          </p:spPr>
        </p:pic>
        <p:pic>
          <p:nvPicPr>
            <p:cNvPr id="26" name="Imagen 25"/>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912722" y="19841327"/>
              <a:ext cx="1299757" cy="1299757"/>
            </a:xfrm>
            <a:prstGeom prst="rect">
              <a:avLst/>
            </a:prstGeom>
          </p:spPr>
        </p:pic>
      </p:grpSp>
      <p:grpSp>
        <p:nvGrpSpPr>
          <p:cNvPr id="46" name="Grupo 45"/>
          <p:cNvGrpSpPr/>
          <p:nvPr/>
        </p:nvGrpSpPr>
        <p:grpSpPr>
          <a:xfrm>
            <a:off x="1604744" y="22023081"/>
            <a:ext cx="1749970" cy="2150442"/>
            <a:chOff x="2043765" y="19424784"/>
            <a:chExt cx="1749970" cy="2150442"/>
          </a:xfrm>
        </p:grpSpPr>
        <p:pic>
          <p:nvPicPr>
            <p:cNvPr id="32" name="Imagen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43765" y="19424784"/>
              <a:ext cx="1749970" cy="1749970"/>
            </a:xfrm>
            <a:prstGeom prst="rect">
              <a:avLst/>
            </a:prstGeom>
          </p:spPr>
        </p:pic>
        <p:sp>
          <p:nvSpPr>
            <p:cNvPr id="34" name="Elipse 33"/>
            <p:cNvSpPr/>
            <p:nvPr/>
          </p:nvSpPr>
          <p:spPr>
            <a:xfrm>
              <a:off x="2448817" y="20706944"/>
              <a:ext cx="939866" cy="868282"/>
            </a:xfrm>
            <a:prstGeom prst="ellipse">
              <a:avLst/>
            </a:prstGeom>
            <a:solidFill>
              <a:srgbClr val="4C94C3"/>
            </a:solidFill>
            <a:ln>
              <a:solidFill>
                <a:srgbClr val="4C94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4800" dirty="0">
                  <a:latin typeface="Ancizar Sans Bold Italic" pitchFamily="50" charset="0"/>
                </a:rPr>
                <a:t>Si</a:t>
              </a:r>
              <a:endParaRPr lang="es-CO" sz="6600" dirty="0">
                <a:latin typeface="Ancizar Sans Bold Italic" pitchFamily="50" charset="0"/>
              </a:endParaRPr>
            </a:p>
          </p:txBody>
        </p:sp>
      </p:grpSp>
      <p:grpSp>
        <p:nvGrpSpPr>
          <p:cNvPr id="38" name="Grupo 37"/>
          <p:cNvGrpSpPr/>
          <p:nvPr/>
        </p:nvGrpSpPr>
        <p:grpSpPr>
          <a:xfrm>
            <a:off x="5715925" y="24581885"/>
            <a:ext cx="2323611" cy="2291988"/>
            <a:chOff x="4958931" y="20331286"/>
            <a:chExt cx="4282143" cy="4282143"/>
          </a:xfrm>
        </p:grpSpPr>
        <p:pic>
          <p:nvPicPr>
            <p:cNvPr id="37" name="Imagen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58931" y="20331286"/>
              <a:ext cx="4282143" cy="4282143"/>
            </a:xfrm>
            <a:prstGeom prst="rect">
              <a:avLst/>
            </a:prstGeom>
          </p:spPr>
        </p:pic>
        <p:pic>
          <p:nvPicPr>
            <p:cNvPr id="36" name="Imagen 35"/>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7657123" y="21227320"/>
              <a:ext cx="1305751" cy="1305751"/>
            </a:xfrm>
            <a:prstGeom prst="rect">
              <a:avLst/>
            </a:prstGeom>
          </p:spPr>
        </p:pic>
      </p:grpSp>
      <p:pic>
        <p:nvPicPr>
          <p:cNvPr id="39" name="Imagen 3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45906" y="24859494"/>
            <a:ext cx="2042696" cy="2042696"/>
          </a:xfrm>
          <a:prstGeom prst="rect">
            <a:avLst/>
          </a:prstGeom>
        </p:spPr>
      </p:pic>
      <p:pic>
        <p:nvPicPr>
          <p:cNvPr id="42" name="Imagen 41"/>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rot="5400000">
            <a:off x="4363742" y="22688036"/>
            <a:ext cx="465929" cy="465930"/>
          </a:xfrm>
          <a:prstGeom prst="rect">
            <a:avLst/>
          </a:prstGeom>
        </p:spPr>
      </p:pic>
      <p:pic>
        <p:nvPicPr>
          <p:cNvPr id="43" name="Imagen 42"/>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rot="10800000">
            <a:off x="6649754" y="23947139"/>
            <a:ext cx="455952" cy="455952"/>
          </a:xfrm>
          <a:prstGeom prst="rect">
            <a:avLst/>
          </a:prstGeom>
        </p:spPr>
      </p:pic>
      <p:pic>
        <p:nvPicPr>
          <p:cNvPr id="44" name="Imagen 43"/>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rot="16200000">
            <a:off x="4363742" y="25478385"/>
            <a:ext cx="455952" cy="455952"/>
          </a:xfrm>
          <a:prstGeom prst="rect">
            <a:avLst/>
          </a:prstGeom>
        </p:spPr>
      </p:pic>
      <p:pic>
        <p:nvPicPr>
          <p:cNvPr id="51" name="Imagen 50">
            <a:extLst>
              <a:ext uri="{FF2B5EF4-FFF2-40B4-BE49-F238E27FC236}">
                <a16:creationId xmlns:a16="http://schemas.microsoft.com/office/drawing/2014/main" id="{AAE37FA6-D4BF-4ADD-9F90-8E71C4993D0E}"/>
              </a:ext>
            </a:extLst>
          </p:cNvPr>
          <p:cNvPicPr>
            <a:picLocks noChangeAspect="1"/>
          </p:cNvPicPr>
          <p:nvPr/>
        </p:nvPicPr>
        <p:blipFill rotWithShape="1">
          <a:blip r:embed="rId11">
            <a:duotone>
              <a:prstClr val="black"/>
              <a:schemeClr val="tx1">
                <a:tint val="45000"/>
                <a:satMod val="400000"/>
              </a:schemeClr>
            </a:duotone>
            <a:extLst>
              <a:ext uri="{BEBA8EAE-BF5A-486C-A8C5-ECC9F3942E4B}">
                <a14:imgProps xmlns:a14="http://schemas.microsoft.com/office/drawing/2010/main">
                  <a14:imgLayer r:embed="rId12">
                    <a14:imgEffect>
                      <a14:sharpenSoften amount="25000"/>
                    </a14:imgEffect>
                    <a14:imgEffect>
                      <a14:brightnessContrast bright="20000" contrast="-40000"/>
                    </a14:imgEffect>
                  </a14:imgLayer>
                </a14:imgProps>
              </a:ext>
            </a:extLst>
          </a:blip>
          <a:srcRect b="21346"/>
          <a:stretch/>
        </p:blipFill>
        <p:spPr>
          <a:xfrm>
            <a:off x="722851" y="1421066"/>
            <a:ext cx="5998483" cy="2787600"/>
          </a:xfrm>
          <a:prstGeom prst="rect">
            <a:avLst/>
          </a:prstGeom>
        </p:spPr>
      </p:pic>
      <p:pic>
        <p:nvPicPr>
          <p:cNvPr id="52" name="Imagen 51">
            <a:extLst>
              <a:ext uri="{FF2B5EF4-FFF2-40B4-BE49-F238E27FC236}">
                <a16:creationId xmlns:a16="http://schemas.microsoft.com/office/drawing/2014/main" id="{AAE37FA6-D4BF-4ADD-9F90-8E71C4993D0E}"/>
              </a:ext>
            </a:extLst>
          </p:cNvPr>
          <p:cNvPicPr>
            <a:picLocks noChangeAspect="1"/>
          </p:cNvPicPr>
          <p:nvPr/>
        </p:nvPicPr>
        <p:blipFill rotWithShape="1">
          <a:blip r:embed="rId13">
            <a:biLevel thresh="75000"/>
            <a:extLst>
              <a:ext uri="{BEBA8EAE-BF5A-486C-A8C5-ECC9F3942E4B}">
                <a14:imgProps xmlns:a14="http://schemas.microsoft.com/office/drawing/2010/main">
                  <a14:imgLayer r:embed="rId12">
                    <a14:imgEffect>
                      <a14:sharpenSoften amount="25000"/>
                    </a14:imgEffect>
                    <a14:imgEffect>
                      <a14:colorTemperature colorTemp="4700"/>
                    </a14:imgEffect>
                    <a14:imgEffect>
                      <a14:saturation sat="0"/>
                    </a14:imgEffect>
                    <a14:imgEffect>
                      <a14:brightnessContrast bright="-40000" contrast="-40000"/>
                    </a14:imgEffect>
                  </a14:imgLayer>
                </a14:imgProps>
              </a:ext>
            </a:extLst>
          </a:blip>
          <a:srcRect b="21346"/>
          <a:stretch/>
        </p:blipFill>
        <p:spPr>
          <a:xfrm>
            <a:off x="701950" y="1413185"/>
            <a:ext cx="5998483" cy="2787600"/>
          </a:xfrm>
          <a:prstGeom prst="rect">
            <a:avLst/>
          </a:prstGeom>
        </p:spPr>
      </p:pic>
      <p:pic>
        <p:nvPicPr>
          <p:cNvPr id="20" name="Imagen 19" descr="Gráfico&#10;&#10;Descripción generada automáticamente">
            <a:extLst>
              <a:ext uri="{FF2B5EF4-FFF2-40B4-BE49-F238E27FC236}">
                <a16:creationId xmlns:a16="http://schemas.microsoft.com/office/drawing/2014/main" id="{40C6D762-0ABB-4D54-BBF8-42E715AD937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1210070" y="27847818"/>
            <a:ext cx="10304922" cy="5796519"/>
          </a:xfrm>
          <a:prstGeom prst="rect">
            <a:avLst/>
          </a:prstGeom>
        </p:spPr>
      </p:pic>
      <p:pic>
        <p:nvPicPr>
          <p:cNvPr id="66" name="Imagen 65" descr="Gráfico, Histograma&#10;&#10;Descripción generada automáticamente">
            <a:extLst>
              <a:ext uri="{FF2B5EF4-FFF2-40B4-BE49-F238E27FC236}">
                <a16:creationId xmlns:a16="http://schemas.microsoft.com/office/drawing/2014/main" id="{DE6908BC-23D4-4DB7-8711-0F6D81A83A1C}"/>
              </a:ext>
            </a:extLst>
          </p:cNvPr>
          <p:cNvPicPr>
            <a:picLocks noChangeAspect="1"/>
          </p:cNvPicPr>
          <p:nvPr/>
        </p:nvPicPr>
        <p:blipFill rotWithShape="1">
          <a:blip r:embed="rId15">
            <a:extLst>
              <a:ext uri="{28A0092B-C50C-407E-A947-70E740481C1C}">
                <a14:useLocalDpi xmlns:a14="http://schemas.microsoft.com/office/drawing/2010/main" val="0"/>
              </a:ext>
            </a:extLst>
          </a:blip>
          <a:srcRect t="18722" r="7163" b="6330"/>
          <a:stretch/>
        </p:blipFill>
        <p:spPr>
          <a:xfrm>
            <a:off x="9429974" y="18446116"/>
            <a:ext cx="6305857" cy="3818075"/>
          </a:xfrm>
          <a:prstGeom prst="rect">
            <a:avLst/>
          </a:prstGeom>
        </p:spPr>
      </p:pic>
      <p:pic>
        <p:nvPicPr>
          <p:cNvPr id="41" name="Imagen 40" descr="Histograma&#10;&#10;Descripción generada automáticamente">
            <a:extLst>
              <a:ext uri="{FF2B5EF4-FFF2-40B4-BE49-F238E27FC236}">
                <a16:creationId xmlns:a16="http://schemas.microsoft.com/office/drawing/2014/main" id="{37A9779E-AB89-4502-A0F2-5AA39BDB5F75}"/>
              </a:ext>
            </a:extLst>
          </p:cNvPr>
          <p:cNvPicPr>
            <a:picLocks noChangeAspect="1"/>
          </p:cNvPicPr>
          <p:nvPr/>
        </p:nvPicPr>
        <p:blipFill rotWithShape="1">
          <a:blip r:embed="rId16">
            <a:extLst>
              <a:ext uri="{28A0092B-C50C-407E-A947-70E740481C1C}">
                <a14:useLocalDpi xmlns:a14="http://schemas.microsoft.com/office/drawing/2010/main" val="0"/>
              </a:ext>
            </a:extLst>
          </a:blip>
          <a:srcRect l="-769" t="18559" r="6873" b="5331"/>
          <a:stretch/>
        </p:blipFill>
        <p:spPr>
          <a:xfrm>
            <a:off x="9483602" y="22664759"/>
            <a:ext cx="6305857" cy="3833463"/>
          </a:xfrm>
          <a:prstGeom prst="rect">
            <a:avLst/>
          </a:prstGeom>
        </p:spPr>
      </p:pic>
      <p:pic>
        <p:nvPicPr>
          <p:cNvPr id="71" name="Imagen 70" descr="Gráfico, Histograma&#10;&#10;Descripción generada automáticamente">
            <a:extLst>
              <a:ext uri="{FF2B5EF4-FFF2-40B4-BE49-F238E27FC236}">
                <a16:creationId xmlns:a16="http://schemas.microsoft.com/office/drawing/2014/main" id="{E6A89A5D-4435-457F-BD74-4E7DB42AAC61}"/>
              </a:ext>
            </a:extLst>
          </p:cNvPr>
          <p:cNvPicPr>
            <a:picLocks noChangeAspect="1"/>
          </p:cNvPicPr>
          <p:nvPr/>
        </p:nvPicPr>
        <p:blipFill rotWithShape="1">
          <a:blip r:embed="rId17">
            <a:extLst>
              <a:ext uri="{28A0092B-C50C-407E-A947-70E740481C1C}">
                <a14:useLocalDpi xmlns:a14="http://schemas.microsoft.com/office/drawing/2010/main" val="0"/>
              </a:ext>
            </a:extLst>
          </a:blip>
          <a:srcRect l="793" t="20159" r="10278" b="5939"/>
          <a:stretch/>
        </p:blipFill>
        <p:spPr>
          <a:xfrm>
            <a:off x="9588205" y="14178312"/>
            <a:ext cx="5851820" cy="3647337"/>
          </a:xfrm>
          <a:prstGeom prst="rect">
            <a:avLst/>
          </a:prstGeom>
        </p:spPr>
      </p:pic>
      <p:pic>
        <p:nvPicPr>
          <p:cNvPr id="72" name="Imagen 71">
            <a:extLst>
              <a:ext uri="{FF2B5EF4-FFF2-40B4-BE49-F238E27FC236}">
                <a16:creationId xmlns:a16="http://schemas.microsoft.com/office/drawing/2014/main" id="{3AB01E00-CEA6-42EB-AB06-A154E2A06C84}"/>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rot="10800000">
            <a:off x="12834998" y="17998241"/>
            <a:ext cx="455952" cy="455952"/>
          </a:xfrm>
          <a:prstGeom prst="rect">
            <a:avLst/>
          </a:prstGeom>
        </p:spPr>
      </p:pic>
      <p:pic>
        <p:nvPicPr>
          <p:cNvPr id="73" name="Imagen 72">
            <a:extLst>
              <a:ext uri="{FF2B5EF4-FFF2-40B4-BE49-F238E27FC236}">
                <a16:creationId xmlns:a16="http://schemas.microsoft.com/office/drawing/2014/main" id="{19C45954-E1C5-46AB-AEF5-3D0F0D80E242}"/>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rot="10800000">
            <a:off x="12920642" y="22252551"/>
            <a:ext cx="455952" cy="455952"/>
          </a:xfrm>
          <a:prstGeom prst="rect">
            <a:avLst/>
          </a:prstGeom>
        </p:spPr>
      </p:pic>
      <p:pic>
        <p:nvPicPr>
          <p:cNvPr id="81" name="Imagen 80" descr="Gráfico, Histograma&#10;&#10;Descripción generada automáticamente">
            <a:extLst>
              <a:ext uri="{FF2B5EF4-FFF2-40B4-BE49-F238E27FC236}">
                <a16:creationId xmlns:a16="http://schemas.microsoft.com/office/drawing/2014/main" id="{6ADFCDDC-4CE4-48D3-A23D-3E37D45493B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1209311" y="12881653"/>
            <a:ext cx="5533937" cy="14343965"/>
          </a:xfrm>
          <a:prstGeom prst="rect">
            <a:avLst/>
          </a:prstGeom>
        </p:spPr>
      </p:pic>
      <p:pic>
        <p:nvPicPr>
          <p:cNvPr id="83" name="Imagen 82" descr="Gráfico, Gráfico de dispersión&#10;&#10;Descripción generada automáticamente">
            <a:extLst>
              <a:ext uri="{FF2B5EF4-FFF2-40B4-BE49-F238E27FC236}">
                <a16:creationId xmlns:a16="http://schemas.microsoft.com/office/drawing/2014/main" id="{AE22CCED-5E65-4CC4-A1E8-8CC410ECDDC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6871701" y="12943031"/>
            <a:ext cx="5427848" cy="14068982"/>
          </a:xfrm>
          <a:prstGeom prst="rect">
            <a:avLst/>
          </a:prstGeom>
        </p:spPr>
      </p:pic>
      <p:pic>
        <p:nvPicPr>
          <p:cNvPr id="84" name="Imagen 83">
            <a:extLst>
              <a:ext uri="{FF2B5EF4-FFF2-40B4-BE49-F238E27FC236}">
                <a16:creationId xmlns:a16="http://schemas.microsoft.com/office/drawing/2014/main" id="{62EBB58A-7CDF-479D-9A40-B16C8C4DDEEC}"/>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rot="5400000">
            <a:off x="18422644" y="19376502"/>
            <a:ext cx="465929" cy="465930"/>
          </a:xfrm>
          <a:prstGeom prst="rect">
            <a:avLst/>
          </a:prstGeom>
        </p:spPr>
      </p:pic>
      <p:sp>
        <p:nvSpPr>
          <p:cNvPr id="86" name="CuadroTexto 85">
            <a:extLst>
              <a:ext uri="{FF2B5EF4-FFF2-40B4-BE49-F238E27FC236}">
                <a16:creationId xmlns:a16="http://schemas.microsoft.com/office/drawing/2014/main" id="{BE33CFBB-CAE9-4130-9F58-B87ACC9E1198}"/>
              </a:ext>
            </a:extLst>
          </p:cNvPr>
          <p:cNvSpPr txBox="1"/>
          <p:nvPr/>
        </p:nvSpPr>
        <p:spPr>
          <a:xfrm>
            <a:off x="17436408" y="17540877"/>
            <a:ext cx="2438400" cy="1477328"/>
          </a:xfrm>
          <a:prstGeom prst="rect">
            <a:avLst/>
          </a:prstGeom>
          <a:noFill/>
        </p:spPr>
        <p:txBody>
          <a:bodyPr wrap="square" rtlCol="0">
            <a:spAutoFit/>
          </a:bodyPr>
          <a:lstStyle/>
          <a:p>
            <a:r>
              <a:rPr lang="es-MX" dirty="0"/>
              <a:t>Aquí Un dibujo ‘diagrama bonito de entrenamiento del algoritmo en vez de la flecha a la derecha</a:t>
            </a:r>
            <a:endParaRPr lang="es-CO" dirty="0"/>
          </a:p>
        </p:txBody>
      </p:sp>
      <p:sp>
        <p:nvSpPr>
          <p:cNvPr id="87" name="Rectángulo 86">
            <a:extLst>
              <a:ext uri="{FF2B5EF4-FFF2-40B4-BE49-F238E27FC236}">
                <a16:creationId xmlns:a16="http://schemas.microsoft.com/office/drawing/2014/main" id="{D6BA315F-2C04-434C-97B3-DFB45AEF635A}"/>
              </a:ext>
            </a:extLst>
          </p:cNvPr>
          <p:cNvSpPr/>
          <p:nvPr/>
        </p:nvSpPr>
        <p:spPr>
          <a:xfrm>
            <a:off x="6877730" y="0"/>
            <a:ext cx="18401005" cy="556864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a:p>
        </p:txBody>
      </p:sp>
      <p:pic>
        <p:nvPicPr>
          <p:cNvPr id="91" name="Imagen 90">
            <a:extLst>
              <a:ext uri="{FF2B5EF4-FFF2-40B4-BE49-F238E27FC236}">
                <a16:creationId xmlns:a16="http://schemas.microsoft.com/office/drawing/2014/main" id="{B4AD4EA6-9B4B-4884-8B19-083E28224C75}"/>
              </a:ext>
            </a:extLst>
          </p:cNvPr>
          <p:cNvPicPr>
            <a:picLocks noChangeAspect="1"/>
          </p:cNvPicPr>
          <p:nvPr/>
        </p:nvPicPr>
        <p:blipFill>
          <a:blip r:embed="rId20"/>
          <a:stretch>
            <a:fillRect/>
          </a:stretch>
        </p:blipFill>
        <p:spPr>
          <a:xfrm>
            <a:off x="16029029" y="13501339"/>
            <a:ext cx="4256993" cy="3557914"/>
          </a:xfrm>
          <a:prstGeom prst="rect">
            <a:avLst/>
          </a:prstGeom>
        </p:spPr>
      </p:pic>
    </p:spTree>
    <p:extLst>
      <p:ext uri="{BB962C8B-B14F-4D97-AF65-F5344CB8AC3E}">
        <p14:creationId xmlns:p14="http://schemas.microsoft.com/office/powerpoint/2010/main" val="4165385970"/>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2054</TotalTime>
  <Words>555</Words>
  <Application>Microsoft Office PowerPoint</Application>
  <PresentationFormat>Personalizado</PresentationFormat>
  <Paragraphs>27</Paragraphs>
  <Slides>1</Slides>
  <Notes>0</Notes>
  <HiddenSlides>0</HiddenSlides>
  <MMClips>0</MMClips>
  <ScaleCrop>false</ScaleCrop>
  <HeadingPairs>
    <vt:vector size="8" baseType="variant">
      <vt:variant>
        <vt:lpstr>Fuentes usadas</vt:lpstr>
      </vt:variant>
      <vt:variant>
        <vt:i4>8</vt:i4>
      </vt:variant>
      <vt:variant>
        <vt:lpstr>Tema</vt:lpstr>
      </vt:variant>
      <vt:variant>
        <vt:i4>1</vt:i4>
      </vt:variant>
      <vt:variant>
        <vt:lpstr>Servidores OLE incrustados</vt:lpstr>
      </vt:variant>
      <vt:variant>
        <vt:i4>0</vt:i4>
      </vt:variant>
      <vt:variant>
        <vt:lpstr>Títulos de diapositiva</vt:lpstr>
      </vt:variant>
      <vt:variant>
        <vt:i4>1</vt:i4>
      </vt:variant>
    </vt:vector>
  </HeadingPairs>
  <TitlesOfParts>
    <vt:vector size="10" baseType="lpstr">
      <vt:lpstr>Ancizar Sans Bold</vt:lpstr>
      <vt:lpstr>Ancizar Sans Bold Italic</vt:lpstr>
      <vt:lpstr>Ancizar Sans Light</vt:lpstr>
      <vt:lpstr>Ancizar Sans Regular</vt:lpstr>
      <vt:lpstr>Ancizar Sans Regular Italic</vt:lpstr>
      <vt:lpstr>Arial</vt:lpstr>
      <vt:lpstr>Calibri</vt:lpstr>
      <vt:lpstr>Calibri Light</vt:lpstr>
      <vt:lpstr>Tema de Office</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fernando hernandez blanco</dc:creator>
  <cp:lastModifiedBy>Andrés Felipe Beltrán Rodriguez</cp:lastModifiedBy>
  <cp:revision>96</cp:revision>
  <dcterms:created xsi:type="dcterms:W3CDTF">2019-08-11T15:11:34Z</dcterms:created>
  <dcterms:modified xsi:type="dcterms:W3CDTF">2021-09-10T03:05:31Z</dcterms:modified>
</cp:coreProperties>
</file>